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sldIdLst>
    <p:sldId id="256" r:id="rId5"/>
    <p:sldId id="264" r:id="rId6"/>
    <p:sldId id="267" r:id="rId7"/>
    <p:sldId id="270" r:id="rId8"/>
    <p:sldId id="261" r:id="rId9"/>
    <p:sldId id="262" r:id="rId10"/>
    <p:sldId id="271" r:id="rId11"/>
    <p:sldId id="263" r:id="rId12"/>
    <p:sldId id="266" r:id="rId13"/>
    <p:sldId id="265" r:id="rId14"/>
    <p:sldId id="268" r:id="rId15"/>
    <p:sldId id="269" r:id="rId16"/>
    <p:sldId id="273" r:id="rId17"/>
    <p:sldId id="281" r:id="rId18"/>
    <p:sldId id="274" r:id="rId19"/>
    <p:sldId id="276" r:id="rId20"/>
    <p:sldId id="279" r:id="rId21"/>
    <p:sldId id="278" r:id="rId22"/>
    <p:sldId id="275" r:id="rId23"/>
    <p:sldId id="277"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3066"/>
    <a:srgbClr val="DC4C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8BCBE1-8AAD-CB47-A952-48066B7A5667}" v="11" dt="2023-11-01T02:45:27.9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92"/>
    <p:restoredTop sz="88966" autoAdjust="0"/>
  </p:normalViewPr>
  <p:slideViewPr>
    <p:cSldViewPr snapToGrid="0">
      <p:cViewPr varScale="1">
        <p:scale>
          <a:sx n="99" d="100"/>
          <a:sy n="99" d="100"/>
        </p:scale>
        <p:origin x="121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48FA29-F376-6848-BC6A-F5E273B89BB7}" type="datetimeFigureOut">
              <a:rPr lang="en-US" smtClean="0"/>
              <a:t>11/1/23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02A1D2-52BF-7144-B4C5-205519097C4A}" type="slidenum">
              <a:rPr lang="en-US" smtClean="0"/>
              <a:t>‹#›</a:t>
            </a:fld>
            <a:endParaRPr lang="en-US"/>
          </a:p>
        </p:txBody>
      </p:sp>
    </p:spTree>
    <p:extLst>
      <p:ext uri="{BB962C8B-B14F-4D97-AF65-F5344CB8AC3E}">
        <p14:creationId xmlns:p14="http://schemas.microsoft.com/office/powerpoint/2010/main" val="1220816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Hundreds of blood groups and variants within these groups</a:t>
            </a:r>
          </a:p>
          <a:p>
            <a:r>
              <a:rPr lang="en-US" dirty="0"/>
              <a:t>ABO and Rh are the most commonly referred to groups, as these are the most important in relation to immunogenicity and ability to mount a significant immune response and development of antibodies in transfusion of fresh blood components and during pregnancy.  This is why this is the Rh system is clinically significant in pregnancy as a baby’s blood group is determined by both parents and can therefore be different to the mother.  </a:t>
            </a:r>
          </a:p>
          <a:p>
            <a:endParaRPr lang="en-US" dirty="0"/>
          </a:p>
          <a:p>
            <a:endParaRPr lang="en-US" dirty="0"/>
          </a:p>
        </p:txBody>
      </p:sp>
      <p:sp>
        <p:nvSpPr>
          <p:cNvPr id="4" name="Slide Number Placeholder 3"/>
          <p:cNvSpPr>
            <a:spLocks noGrp="1"/>
          </p:cNvSpPr>
          <p:nvPr>
            <p:ph type="sldNum" sz="quarter" idx="5"/>
          </p:nvPr>
        </p:nvSpPr>
        <p:spPr/>
        <p:txBody>
          <a:bodyPr/>
          <a:lstStyle/>
          <a:p>
            <a:fld id="{7302A1D2-52BF-7144-B4C5-205519097C4A}" type="slidenum">
              <a:rPr lang="en-US" smtClean="0"/>
              <a:t>2</a:t>
            </a:fld>
            <a:endParaRPr lang="en-US"/>
          </a:p>
        </p:txBody>
      </p:sp>
    </p:spTree>
    <p:extLst>
      <p:ext uri="{BB962C8B-B14F-4D97-AF65-F5344CB8AC3E}">
        <p14:creationId xmlns:p14="http://schemas.microsoft.com/office/powerpoint/2010/main" val="4092877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02A1D2-52BF-7144-B4C5-205519097C4A}" type="slidenum">
              <a:rPr lang="en-US" smtClean="0"/>
              <a:t>3</a:t>
            </a:fld>
            <a:endParaRPr lang="en-US"/>
          </a:p>
        </p:txBody>
      </p:sp>
    </p:spTree>
    <p:extLst>
      <p:ext uri="{BB962C8B-B14F-4D97-AF65-F5344CB8AC3E}">
        <p14:creationId xmlns:p14="http://schemas.microsoft.com/office/powerpoint/2010/main" val="1818821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Hundreds of blood groups and variants within these groups</a:t>
            </a:r>
          </a:p>
          <a:p>
            <a:r>
              <a:rPr lang="en-US" dirty="0"/>
              <a:t>ABO and RH are the most commonly referred to groups, as these are the most important in relation to immunogenicity and ability to mount a significant immune response and development of antibodies in transfusion of fresh blood components and during pregnancy.  </a:t>
            </a:r>
          </a:p>
          <a:p>
            <a:r>
              <a:rPr lang="en-US" dirty="0" err="1"/>
              <a:t>RhD</a:t>
            </a:r>
            <a:r>
              <a:rPr lang="en-US" dirty="0"/>
              <a:t> is the most common antigen within the Rh system that results in HDFN.  </a:t>
            </a:r>
            <a:r>
              <a:rPr lang="en-US" dirty="0" err="1"/>
              <a:t>RhD</a:t>
            </a:r>
            <a:r>
              <a:rPr lang="en-US" dirty="0"/>
              <a:t> negative women can develop antibodies to </a:t>
            </a:r>
            <a:r>
              <a:rPr lang="en-US" dirty="0" err="1"/>
              <a:t>RhD</a:t>
            </a:r>
            <a:r>
              <a:rPr lang="en-US" dirty="0"/>
              <a:t> (anti-D antibodies) if they are pregnant with a </a:t>
            </a:r>
            <a:r>
              <a:rPr lang="en-US" dirty="0" err="1"/>
              <a:t>RhD</a:t>
            </a:r>
            <a:r>
              <a:rPr lang="en-US" dirty="0"/>
              <a:t> positive baby as some of the baby’s blood can cross the placenta and mount an immune response.  It usually does not impact the current pregnancy, but may affect future pregnancies with a </a:t>
            </a:r>
            <a:r>
              <a:rPr lang="en-US" dirty="0" err="1"/>
              <a:t>RhD</a:t>
            </a:r>
            <a:r>
              <a:rPr lang="en-US" dirty="0"/>
              <a:t> positive baby.  The antibodies can cross the placenta and damage the baby red cells</a:t>
            </a:r>
          </a:p>
          <a:p>
            <a:endParaRPr lang="en-US" dirty="0"/>
          </a:p>
        </p:txBody>
      </p:sp>
      <p:sp>
        <p:nvSpPr>
          <p:cNvPr id="4" name="Slide Number Placeholder 3"/>
          <p:cNvSpPr>
            <a:spLocks noGrp="1"/>
          </p:cNvSpPr>
          <p:nvPr>
            <p:ph type="sldNum" sz="quarter" idx="5"/>
          </p:nvPr>
        </p:nvSpPr>
        <p:spPr/>
        <p:txBody>
          <a:bodyPr/>
          <a:lstStyle/>
          <a:p>
            <a:fld id="{7302A1D2-52BF-7144-B4C5-205519097C4A}" type="slidenum">
              <a:rPr lang="en-US" smtClean="0"/>
              <a:t>4</a:t>
            </a:fld>
            <a:endParaRPr lang="en-US"/>
          </a:p>
        </p:txBody>
      </p:sp>
    </p:spTree>
    <p:extLst>
      <p:ext uri="{BB962C8B-B14F-4D97-AF65-F5344CB8AC3E}">
        <p14:creationId xmlns:p14="http://schemas.microsoft.com/office/powerpoint/2010/main" val="1391573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Cause – usually anti-D antibodies due to </a:t>
            </a:r>
            <a:r>
              <a:rPr lang="en-US" dirty="0" err="1"/>
              <a:t>RhD</a:t>
            </a:r>
            <a:r>
              <a:rPr lang="en-US" dirty="0"/>
              <a:t> negative mother, </a:t>
            </a:r>
            <a:r>
              <a:rPr lang="en-US" dirty="0" err="1"/>
              <a:t>RhD</a:t>
            </a:r>
            <a:r>
              <a:rPr lang="en-US" dirty="0"/>
              <a:t> positive fetus</a:t>
            </a:r>
          </a:p>
          <a:p>
            <a:r>
              <a:rPr lang="en-US" dirty="0" err="1"/>
              <a:t>RhD</a:t>
            </a:r>
            <a:r>
              <a:rPr lang="en-US" dirty="0"/>
              <a:t> positive red cells cross the placenta and lead to the mother’s immune system developing anti-D antibodies.  These can then cross the placenta in subsequent pregnancies and destroy the fetal red cells.  Causing severe </a:t>
            </a:r>
            <a:r>
              <a:rPr lang="en-US" dirty="0" err="1"/>
              <a:t>anaemia</a:t>
            </a:r>
            <a:r>
              <a:rPr lang="en-US" dirty="0"/>
              <a:t>, jaundice, brain damage and potentially death</a:t>
            </a:r>
          </a:p>
          <a:p>
            <a:r>
              <a:rPr lang="en-US" dirty="0"/>
              <a:t>Prevalence – Caucasian 15% </a:t>
            </a:r>
            <a:r>
              <a:rPr lang="en-US" dirty="0" err="1"/>
              <a:t>RhD</a:t>
            </a:r>
            <a:r>
              <a:rPr lang="en-US" dirty="0"/>
              <a:t> negative – 60% of these will be carrying a </a:t>
            </a:r>
            <a:r>
              <a:rPr lang="en-US" dirty="0" err="1"/>
              <a:t>RhD</a:t>
            </a:r>
            <a:r>
              <a:rPr lang="en-US" dirty="0"/>
              <a:t> positive fetus</a:t>
            </a:r>
          </a:p>
          <a:p>
            <a:r>
              <a:rPr lang="en-US" dirty="0"/>
              <a:t>Prevention – </a:t>
            </a:r>
            <a:r>
              <a:rPr lang="en-US" dirty="0" err="1"/>
              <a:t>RhD</a:t>
            </a:r>
            <a:r>
              <a:rPr lang="en-US" dirty="0"/>
              <a:t> Ig prophylaxis for all </a:t>
            </a:r>
            <a:r>
              <a:rPr lang="en-US" dirty="0" err="1"/>
              <a:t>RhD</a:t>
            </a:r>
            <a:r>
              <a:rPr lang="en-US" dirty="0"/>
              <a:t> negative women (discussed in next slide)</a:t>
            </a:r>
          </a:p>
          <a:p>
            <a:r>
              <a:rPr lang="en-US" dirty="0"/>
              <a:t>Management – Intrauterine transfusion / exchange early delivery/ specialist monitoring </a:t>
            </a:r>
          </a:p>
          <a:p>
            <a:endParaRPr lang="en-US" dirty="0"/>
          </a:p>
        </p:txBody>
      </p:sp>
      <p:sp>
        <p:nvSpPr>
          <p:cNvPr id="4" name="Slide Number Placeholder 3"/>
          <p:cNvSpPr>
            <a:spLocks noGrp="1"/>
          </p:cNvSpPr>
          <p:nvPr>
            <p:ph type="sldNum" sz="quarter" idx="5"/>
          </p:nvPr>
        </p:nvSpPr>
        <p:spPr/>
        <p:txBody>
          <a:bodyPr/>
          <a:lstStyle/>
          <a:p>
            <a:fld id="{7302A1D2-52BF-7144-B4C5-205519097C4A}" type="slidenum">
              <a:rPr lang="en-US" smtClean="0"/>
              <a:t>5</a:t>
            </a:fld>
            <a:endParaRPr lang="en-US"/>
          </a:p>
        </p:txBody>
      </p:sp>
    </p:spTree>
    <p:extLst>
      <p:ext uri="{BB962C8B-B14F-4D97-AF65-F5344CB8AC3E}">
        <p14:creationId xmlns:p14="http://schemas.microsoft.com/office/powerpoint/2010/main" val="653860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Derived from blood plasma and therefore requires a written consent prior to administration</a:t>
            </a:r>
          </a:p>
          <a:p>
            <a:r>
              <a:rPr lang="en-US" dirty="0"/>
              <a:t>Important for subsequent pregnancies </a:t>
            </a:r>
          </a:p>
          <a:p>
            <a:endParaRPr lang="en-US" dirty="0"/>
          </a:p>
          <a:p>
            <a:endParaRPr lang="en-US" dirty="0"/>
          </a:p>
        </p:txBody>
      </p:sp>
      <p:sp>
        <p:nvSpPr>
          <p:cNvPr id="4" name="Slide Number Placeholder 3"/>
          <p:cNvSpPr>
            <a:spLocks noGrp="1"/>
          </p:cNvSpPr>
          <p:nvPr>
            <p:ph type="sldNum" sz="quarter" idx="5"/>
          </p:nvPr>
        </p:nvSpPr>
        <p:spPr/>
        <p:txBody>
          <a:bodyPr/>
          <a:lstStyle/>
          <a:p>
            <a:fld id="{7302A1D2-52BF-7144-B4C5-205519097C4A}" type="slidenum">
              <a:rPr lang="en-US" smtClean="0"/>
              <a:t>6</a:t>
            </a:fld>
            <a:endParaRPr lang="en-US"/>
          </a:p>
        </p:txBody>
      </p:sp>
    </p:spTree>
    <p:extLst>
      <p:ext uri="{BB962C8B-B14F-4D97-AF65-F5344CB8AC3E}">
        <p14:creationId xmlns:p14="http://schemas.microsoft.com/office/powerpoint/2010/main" val="2275173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small donors pool and this leads to difficulty in sustaining supply</a:t>
            </a:r>
          </a:p>
          <a:p>
            <a:r>
              <a:rPr lang="en-US" dirty="0"/>
              <a:t>Cost relates only to the product (not related to staff to administer) </a:t>
            </a:r>
          </a:p>
          <a:p>
            <a:r>
              <a:rPr lang="en-US" dirty="0"/>
              <a:t>Large doses (above 1500IU) given IV</a:t>
            </a:r>
          </a:p>
          <a:p>
            <a:endParaRPr lang="en-US" dirty="0"/>
          </a:p>
          <a:p>
            <a:endParaRPr lang="en-US" dirty="0"/>
          </a:p>
        </p:txBody>
      </p:sp>
      <p:sp>
        <p:nvSpPr>
          <p:cNvPr id="4" name="Slide Number Placeholder 3"/>
          <p:cNvSpPr>
            <a:spLocks noGrp="1"/>
          </p:cNvSpPr>
          <p:nvPr>
            <p:ph type="sldNum" sz="quarter" idx="5"/>
          </p:nvPr>
        </p:nvSpPr>
        <p:spPr/>
        <p:txBody>
          <a:bodyPr/>
          <a:lstStyle/>
          <a:p>
            <a:fld id="{7302A1D2-52BF-7144-B4C5-205519097C4A}" type="slidenum">
              <a:rPr lang="en-US" smtClean="0"/>
              <a:t>7</a:t>
            </a:fld>
            <a:endParaRPr lang="en-US"/>
          </a:p>
        </p:txBody>
      </p:sp>
    </p:spTree>
    <p:extLst>
      <p:ext uri="{BB962C8B-B14F-4D97-AF65-F5344CB8AC3E}">
        <p14:creationId xmlns:p14="http://schemas.microsoft.com/office/powerpoint/2010/main" val="3363935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 - meaning 40% of these women do not actually require </a:t>
            </a:r>
            <a:r>
              <a:rPr lang="en-US" dirty="0" err="1"/>
              <a:t>RhD</a:t>
            </a:r>
            <a:r>
              <a:rPr lang="en-US" dirty="0"/>
              <a:t> Ig</a:t>
            </a:r>
          </a:p>
        </p:txBody>
      </p:sp>
      <p:sp>
        <p:nvSpPr>
          <p:cNvPr id="4" name="Slide Number Placeholder 3"/>
          <p:cNvSpPr>
            <a:spLocks noGrp="1"/>
          </p:cNvSpPr>
          <p:nvPr>
            <p:ph type="sldNum" sz="quarter" idx="5"/>
          </p:nvPr>
        </p:nvSpPr>
        <p:spPr/>
        <p:txBody>
          <a:bodyPr/>
          <a:lstStyle/>
          <a:p>
            <a:fld id="{7302A1D2-52BF-7144-B4C5-205519097C4A}" type="slidenum">
              <a:rPr lang="en-US" smtClean="0"/>
              <a:t>8</a:t>
            </a:fld>
            <a:endParaRPr lang="en-US"/>
          </a:p>
        </p:txBody>
      </p:sp>
    </p:spTree>
    <p:extLst>
      <p:ext uri="{BB962C8B-B14F-4D97-AF65-F5344CB8AC3E}">
        <p14:creationId xmlns:p14="http://schemas.microsoft.com/office/powerpoint/2010/main" val="2188637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02A1D2-52BF-7144-B4C5-205519097C4A}" type="slidenum">
              <a:rPr lang="en-US" smtClean="0"/>
              <a:t>9</a:t>
            </a:fld>
            <a:endParaRPr lang="en-US"/>
          </a:p>
        </p:txBody>
      </p:sp>
    </p:spTree>
    <p:extLst>
      <p:ext uri="{BB962C8B-B14F-4D97-AF65-F5344CB8AC3E}">
        <p14:creationId xmlns:p14="http://schemas.microsoft.com/office/powerpoint/2010/main" val="2474534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Simple maternal blood test</a:t>
            </a:r>
          </a:p>
          <a:p>
            <a:r>
              <a:rPr lang="en-US" dirty="0"/>
              <a:t>Between 12-26 weeks (up to 32 weeks) </a:t>
            </a:r>
          </a:p>
          <a:p>
            <a:r>
              <a:rPr lang="en-US" dirty="0"/>
              <a:t>Cannot be before 12 weeks</a:t>
            </a:r>
          </a:p>
          <a:p>
            <a:r>
              <a:rPr lang="en-US" dirty="0"/>
              <a:t>Before 26 weeks ideally to allow for </a:t>
            </a:r>
            <a:r>
              <a:rPr lang="en-US" dirty="0" err="1"/>
              <a:t>RhD</a:t>
            </a:r>
            <a:r>
              <a:rPr lang="en-US" dirty="0"/>
              <a:t> Ig at 28 weeks</a:t>
            </a:r>
          </a:p>
          <a:p>
            <a:r>
              <a:rPr lang="en-US" dirty="0"/>
              <a:t>Maternal sample contains fragments of </a:t>
            </a:r>
            <a:r>
              <a:rPr lang="en-US" dirty="0" err="1"/>
              <a:t>cffDNA</a:t>
            </a:r>
            <a:r>
              <a:rPr lang="en-US" dirty="0"/>
              <a:t> and this is extracted and </a:t>
            </a:r>
            <a:r>
              <a:rPr lang="en-US" dirty="0" err="1"/>
              <a:t>analysed</a:t>
            </a:r>
            <a:r>
              <a:rPr lang="en-US" dirty="0"/>
              <a:t> to determine the </a:t>
            </a:r>
            <a:r>
              <a:rPr lang="en-US" dirty="0" err="1"/>
              <a:t>RhD</a:t>
            </a:r>
            <a:r>
              <a:rPr lang="en-US" dirty="0"/>
              <a:t> fetal blood group</a:t>
            </a:r>
          </a:p>
          <a:p>
            <a:r>
              <a:rPr lang="en-US" dirty="0"/>
              <a:t>Multiparous woman also included </a:t>
            </a:r>
          </a:p>
          <a:p>
            <a:endParaRPr lang="en-US" dirty="0"/>
          </a:p>
        </p:txBody>
      </p:sp>
      <p:sp>
        <p:nvSpPr>
          <p:cNvPr id="4" name="Slide Number Placeholder 3"/>
          <p:cNvSpPr>
            <a:spLocks noGrp="1"/>
          </p:cNvSpPr>
          <p:nvPr>
            <p:ph type="sldNum" sz="quarter" idx="5"/>
          </p:nvPr>
        </p:nvSpPr>
        <p:spPr/>
        <p:txBody>
          <a:bodyPr/>
          <a:lstStyle/>
          <a:p>
            <a:fld id="{7302A1D2-52BF-7144-B4C5-205519097C4A}" type="slidenum">
              <a:rPr lang="en-US" smtClean="0"/>
              <a:t>10</a:t>
            </a:fld>
            <a:endParaRPr lang="en-US"/>
          </a:p>
        </p:txBody>
      </p:sp>
    </p:spTree>
    <p:extLst>
      <p:ext uri="{BB962C8B-B14F-4D97-AF65-F5344CB8AC3E}">
        <p14:creationId xmlns:p14="http://schemas.microsoft.com/office/powerpoint/2010/main" val="2029640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Informed consent – language considerations and use of interpreters or translation of resources to enable informed consent</a:t>
            </a:r>
          </a:p>
          <a:p>
            <a:r>
              <a:rPr lang="en-US" dirty="0"/>
              <a:t>No written consent required – attendance to have test complete assumes consent </a:t>
            </a:r>
          </a:p>
          <a:p>
            <a:r>
              <a:rPr lang="en-US" dirty="0"/>
              <a:t>No genetic screening</a:t>
            </a:r>
          </a:p>
          <a:p>
            <a:r>
              <a:rPr lang="en-US" dirty="0"/>
              <a:t>Risks of false positive, false negative, inconclusive and the need to have prophylaxis </a:t>
            </a:r>
            <a:r>
              <a:rPr lang="en-US" dirty="0" err="1"/>
              <a:t>RhD</a:t>
            </a:r>
            <a:r>
              <a:rPr lang="en-US" dirty="0"/>
              <a:t> Ig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302A1D2-52BF-7144-B4C5-205519097C4A}" type="slidenum">
              <a:rPr lang="en-US" smtClean="0"/>
              <a:t>11</a:t>
            </a:fld>
            <a:endParaRPr lang="en-US"/>
          </a:p>
        </p:txBody>
      </p:sp>
    </p:spTree>
    <p:extLst>
      <p:ext uri="{BB962C8B-B14F-4D97-AF65-F5344CB8AC3E}">
        <p14:creationId xmlns:p14="http://schemas.microsoft.com/office/powerpoint/2010/main" val="4105786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02A1D2-52BF-7144-B4C5-205519097C4A}" type="slidenum">
              <a:rPr lang="en-US" smtClean="0"/>
              <a:t>12</a:t>
            </a:fld>
            <a:endParaRPr lang="en-US"/>
          </a:p>
        </p:txBody>
      </p:sp>
    </p:spTree>
    <p:extLst>
      <p:ext uri="{BB962C8B-B14F-4D97-AF65-F5344CB8AC3E}">
        <p14:creationId xmlns:p14="http://schemas.microsoft.com/office/powerpoint/2010/main" val="4179137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Form</a:t>
            </a:r>
          </a:p>
          <a:p>
            <a:r>
              <a:rPr lang="en-US" dirty="0"/>
              <a:t>Must contain EDD that indicates 12-26 weeks (up to 32 weeks) </a:t>
            </a:r>
          </a:p>
          <a:p>
            <a:r>
              <a:rPr lang="en-US" dirty="0"/>
              <a:t>Collector details – important if specimen does not meet requirements for </a:t>
            </a:r>
            <a:r>
              <a:rPr lang="en-US" dirty="0" err="1"/>
              <a:t>tesing</a:t>
            </a:r>
            <a:r>
              <a:rPr lang="en-US" dirty="0"/>
              <a:t> </a:t>
            </a:r>
          </a:p>
          <a:p>
            <a:r>
              <a:rPr lang="en-US" dirty="0"/>
              <a:t>Date and time of collection </a:t>
            </a:r>
          </a:p>
          <a:p>
            <a:r>
              <a:rPr lang="en-US" dirty="0"/>
              <a:t>Minimum 3 patient identifiers (name, DOB, address or MRN)</a:t>
            </a:r>
          </a:p>
          <a:p>
            <a:r>
              <a:rPr lang="en-US" b="1" dirty="0"/>
              <a:t>Tube</a:t>
            </a:r>
          </a:p>
          <a:p>
            <a:r>
              <a:rPr lang="en-US" dirty="0"/>
              <a:t>Seek provider specific (volume, number and type of tube, order of draw)</a:t>
            </a:r>
          </a:p>
          <a:p>
            <a:r>
              <a:rPr lang="en-US" dirty="0"/>
              <a:t>Minimum 2 identifiers check against form and patient details  </a:t>
            </a:r>
          </a:p>
          <a:p>
            <a:r>
              <a:rPr lang="en-US" dirty="0"/>
              <a:t>Do not open </a:t>
            </a:r>
          </a:p>
          <a:p>
            <a:r>
              <a:rPr lang="en-US" b="1" dirty="0"/>
              <a:t>Min Requirements</a:t>
            </a:r>
          </a:p>
          <a:p>
            <a:r>
              <a:rPr lang="en-US" dirty="0"/>
              <a:t>Where there is any issues/errors, the sample will be rejected. This is because any requirements not met provide an opportunity for an incorrect result.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EDD – Estimated due date – most correspond with 12-26 weeks gestation at time of collection </a:t>
            </a:r>
          </a:p>
          <a:p>
            <a:r>
              <a:rPr lang="en-US" b="1" dirty="0"/>
              <a:t>Patient identification</a:t>
            </a:r>
          </a:p>
          <a:p>
            <a:r>
              <a:rPr lang="en-US" b="0" dirty="0"/>
              <a:t>WBIT</a:t>
            </a:r>
            <a:r>
              <a:rPr lang="en-US" dirty="0"/>
              <a:t> – checking that the details on the patients ID band (or verbal confirmation) against form and tube. </a:t>
            </a:r>
          </a:p>
          <a:p>
            <a:endParaRPr lang="en-US" dirty="0"/>
          </a:p>
          <a:p>
            <a:endParaRPr lang="en-US" dirty="0"/>
          </a:p>
        </p:txBody>
      </p:sp>
      <p:sp>
        <p:nvSpPr>
          <p:cNvPr id="4" name="Slide Number Placeholder 3"/>
          <p:cNvSpPr>
            <a:spLocks noGrp="1"/>
          </p:cNvSpPr>
          <p:nvPr>
            <p:ph type="sldNum" sz="quarter" idx="5"/>
          </p:nvPr>
        </p:nvSpPr>
        <p:spPr/>
        <p:txBody>
          <a:bodyPr/>
          <a:lstStyle/>
          <a:p>
            <a:fld id="{7302A1D2-52BF-7144-B4C5-205519097C4A}" type="slidenum">
              <a:rPr lang="en-US" smtClean="0"/>
              <a:t>13</a:t>
            </a:fld>
            <a:endParaRPr lang="en-US"/>
          </a:p>
        </p:txBody>
      </p:sp>
    </p:spTree>
    <p:extLst>
      <p:ext uri="{BB962C8B-B14F-4D97-AF65-F5344CB8AC3E}">
        <p14:creationId xmlns:p14="http://schemas.microsoft.com/office/powerpoint/2010/main" val="2128575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02A1D2-52BF-7144-B4C5-205519097C4A}" type="slidenum">
              <a:rPr lang="en-US" smtClean="0"/>
              <a:t>15</a:t>
            </a:fld>
            <a:endParaRPr lang="en-US"/>
          </a:p>
        </p:txBody>
      </p:sp>
    </p:spTree>
    <p:extLst>
      <p:ext uri="{BB962C8B-B14F-4D97-AF65-F5344CB8AC3E}">
        <p14:creationId xmlns:p14="http://schemas.microsoft.com/office/powerpoint/2010/main" val="927017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women with clinically significant antibodies or history of HDFN should be referred to a specialist fetal maternal unit, regardless of </a:t>
            </a:r>
            <a:r>
              <a:rPr lang="en-US" dirty="0" err="1"/>
              <a:t>titre</a:t>
            </a:r>
            <a:r>
              <a:rPr lang="en-US" dirty="0"/>
              <a:t>.</a:t>
            </a:r>
          </a:p>
          <a:p>
            <a:r>
              <a:rPr lang="en-US" dirty="0"/>
              <a:t>Women with antibodies other than D are capable of developing anti-D antibodies and should have</a:t>
            </a:r>
            <a:r>
              <a:rPr lang="en-US" i="1" dirty="0"/>
              <a:t> RHD </a:t>
            </a:r>
            <a:r>
              <a:rPr lang="en-US" dirty="0"/>
              <a:t>NIPT / </a:t>
            </a:r>
            <a:r>
              <a:rPr lang="en-US" dirty="0" err="1"/>
              <a:t>RhD</a:t>
            </a:r>
            <a:r>
              <a:rPr lang="en-US" dirty="0"/>
              <a:t> Ig prophylaxis</a:t>
            </a:r>
          </a:p>
        </p:txBody>
      </p:sp>
      <p:sp>
        <p:nvSpPr>
          <p:cNvPr id="4" name="Slide Number Placeholder 3"/>
          <p:cNvSpPr>
            <a:spLocks noGrp="1"/>
          </p:cNvSpPr>
          <p:nvPr>
            <p:ph type="sldNum" sz="quarter" idx="5"/>
          </p:nvPr>
        </p:nvSpPr>
        <p:spPr/>
        <p:txBody>
          <a:bodyPr/>
          <a:lstStyle/>
          <a:p>
            <a:fld id="{7302A1D2-52BF-7144-B4C5-205519097C4A}" type="slidenum">
              <a:rPr lang="en-US" smtClean="0"/>
              <a:t>16</a:t>
            </a:fld>
            <a:endParaRPr lang="en-US"/>
          </a:p>
        </p:txBody>
      </p:sp>
    </p:spTree>
    <p:extLst>
      <p:ext uri="{BB962C8B-B14F-4D97-AF65-F5344CB8AC3E}">
        <p14:creationId xmlns:p14="http://schemas.microsoft.com/office/powerpoint/2010/main" val="3243825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02A1D2-52BF-7144-B4C5-205519097C4A}" type="slidenum">
              <a:rPr lang="en-US" smtClean="0"/>
              <a:t>17</a:t>
            </a:fld>
            <a:endParaRPr lang="en-US"/>
          </a:p>
        </p:txBody>
      </p:sp>
    </p:spTree>
    <p:extLst>
      <p:ext uri="{BB962C8B-B14F-4D97-AF65-F5344CB8AC3E}">
        <p14:creationId xmlns:p14="http://schemas.microsoft.com/office/powerpoint/2010/main" val="1770587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DC03B-FDB3-FCC1-EF22-E4A7C2D97E5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E8A79AA-D034-3FB9-7B36-44E30C960C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6F19D7E-7162-D98E-FE0A-6CE4BFAEE676}"/>
              </a:ext>
            </a:extLst>
          </p:cNvPr>
          <p:cNvSpPr>
            <a:spLocks noGrp="1"/>
          </p:cNvSpPr>
          <p:nvPr>
            <p:ph type="dt" sz="half" idx="10"/>
          </p:nvPr>
        </p:nvSpPr>
        <p:spPr/>
        <p:txBody>
          <a:bodyPr/>
          <a:lstStyle/>
          <a:p>
            <a:fld id="{C35A26FF-BBEF-6347-AB70-F3E502259853}" type="datetimeFigureOut">
              <a:rPr lang="en-US" smtClean="0"/>
              <a:t>11/1/23</a:t>
            </a:fld>
            <a:endParaRPr lang="en-US"/>
          </a:p>
        </p:txBody>
      </p:sp>
      <p:sp>
        <p:nvSpPr>
          <p:cNvPr id="5" name="Footer Placeholder 4">
            <a:extLst>
              <a:ext uri="{FF2B5EF4-FFF2-40B4-BE49-F238E27FC236}">
                <a16:creationId xmlns:a16="http://schemas.microsoft.com/office/drawing/2014/main" id="{2AD75BA7-F780-BE86-0B6B-F1B803DDFB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40BD72-A5CE-7EE2-63C0-F2C05614242C}"/>
              </a:ext>
            </a:extLst>
          </p:cNvPr>
          <p:cNvSpPr>
            <a:spLocks noGrp="1"/>
          </p:cNvSpPr>
          <p:nvPr>
            <p:ph type="sldNum" sz="quarter" idx="12"/>
          </p:nvPr>
        </p:nvSpPr>
        <p:spPr/>
        <p:txBody>
          <a:bodyPr/>
          <a:lstStyle/>
          <a:p>
            <a:fld id="{197F532A-BB50-F44B-A5B2-3E6A711DDCF7}" type="slidenum">
              <a:rPr lang="en-US" smtClean="0"/>
              <a:t>‹#›</a:t>
            </a:fld>
            <a:endParaRPr lang="en-US"/>
          </a:p>
        </p:txBody>
      </p:sp>
    </p:spTree>
    <p:extLst>
      <p:ext uri="{BB962C8B-B14F-4D97-AF65-F5344CB8AC3E}">
        <p14:creationId xmlns:p14="http://schemas.microsoft.com/office/powerpoint/2010/main" val="3137477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101A3-AEE8-1DA8-583F-F9C27C7887D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A3D5582-D27A-908A-51A5-4A88CA72F72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DE64EDE-9597-B448-4DB9-9F85FA689951}"/>
              </a:ext>
            </a:extLst>
          </p:cNvPr>
          <p:cNvSpPr>
            <a:spLocks noGrp="1"/>
          </p:cNvSpPr>
          <p:nvPr>
            <p:ph type="dt" sz="half" idx="10"/>
          </p:nvPr>
        </p:nvSpPr>
        <p:spPr/>
        <p:txBody>
          <a:bodyPr/>
          <a:lstStyle/>
          <a:p>
            <a:fld id="{C35A26FF-BBEF-6347-AB70-F3E502259853}" type="datetimeFigureOut">
              <a:rPr lang="en-US" smtClean="0"/>
              <a:t>11/1/23</a:t>
            </a:fld>
            <a:endParaRPr lang="en-US"/>
          </a:p>
        </p:txBody>
      </p:sp>
      <p:sp>
        <p:nvSpPr>
          <p:cNvPr id="5" name="Footer Placeholder 4">
            <a:extLst>
              <a:ext uri="{FF2B5EF4-FFF2-40B4-BE49-F238E27FC236}">
                <a16:creationId xmlns:a16="http://schemas.microsoft.com/office/drawing/2014/main" id="{381C2C6C-A05F-235A-892A-39E5905302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AF3A85-348D-3758-DF76-820F8B3A8893}"/>
              </a:ext>
            </a:extLst>
          </p:cNvPr>
          <p:cNvSpPr>
            <a:spLocks noGrp="1"/>
          </p:cNvSpPr>
          <p:nvPr>
            <p:ph type="sldNum" sz="quarter" idx="12"/>
          </p:nvPr>
        </p:nvSpPr>
        <p:spPr/>
        <p:txBody>
          <a:bodyPr/>
          <a:lstStyle/>
          <a:p>
            <a:fld id="{197F532A-BB50-F44B-A5B2-3E6A711DDCF7}" type="slidenum">
              <a:rPr lang="en-US" smtClean="0"/>
              <a:t>‹#›</a:t>
            </a:fld>
            <a:endParaRPr lang="en-US"/>
          </a:p>
        </p:txBody>
      </p:sp>
    </p:spTree>
    <p:extLst>
      <p:ext uri="{BB962C8B-B14F-4D97-AF65-F5344CB8AC3E}">
        <p14:creationId xmlns:p14="http://schemas.microsoft.com/office/powerpoint/2010/main" val="997403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184B-4A29-F0B7-B695-B95490B5720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0A18978-0E0F-E618-F99B-445B2B4F10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D6B3A8D-BE64-EE62-D3AC-83E7352602A0}"/>
              </a:ext>
            </a:extLst>
          </p:cNvPr>
          <p:cNvSpPr>
            <a:spLocks noGrp="1"/>
          </p:cNvSpPr>
          <p:nvPr>
            <p:ph type="dt" sz="half" idx="10"/>
          </p:nvPr>
        </p:nvSpPr>
        <p:spPr/>
        <p:txBody>
          <a:bodyPr/>
          <a:lstStyle/>
          <a:p>
            <a:fld id="{C35A26FF-BBEF-6347-AB70-F3E502259853}" type="datetimeFigureOut">
              <a:rPr lang="en-US" smtClean="0"/>
              <a:t>11/1/23</a:t>
            </a:fld>
            <a:endParaRPr lang="en-US"/>
          </a:p>
        </p:txBody>
      </p:sp>
      <p:sp>
        <p:nvSpPr>
          <p:cNvPr id="5" name="Footer Placeholder 4">
            <a:extLst>
              <a:ext uri="{FF2B5EF4-FFF2-40B4-BE49-F238E27FC236}">
                <a16:creationId xmlns:a16="http://schemas.microsoft.com/office/drawing/2014/main" id="{4011755B-C664-1ADA-94E6-F716039FA4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3DAD94-3E49-604D-1606-E1B1F3C218B4}"/>
              </a:ext>
            </a:extLst>
          </p:cNvPr>
          <p:cNvSpPr>
            <a:spLocks noGrp="1"/>
          </p:cNvSpPr>
          <p:nvPr>
            <p:ph type="sldNum" sz="quarter" idx="12"/>
          </p:nvPr>
        </p:nvSpPr>
        <p:spPr/>
        <p:txBody>
          <a:bodyPr/>
          <a:lstStyle/>
          <a:p>
            <a:fld id="{197F532A-BB50-F44B-A5B2-3E6A711DDCF7}" type="slidenum">
              <a:rPr lang="en-US" smtClean="0"/>
              <a:t>‹#›</a:t>
            </a:fld>
            <a:endParaRPr lang="en-US"/>
          </a:p>
        </p:txBody>
      </p:sp>
    </p:spTree>
    <p:extLst>
      <p:ext uri="{BB962C8B-B14F-4D97-AF65-F5344CB8AC3E}">
        <p14:creationId xmlns:p14="http://schemas.microsoft.com/office/powerpoint/2010/main" val="2599023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286BD-ACB0-98D2-07C0-D47AA2DAF09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C730599-89BA-633E-C118-1726AFD0CAD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CD7164E-672A-D500-A803-E38B500A2ED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3D4A00E-A18A-393F-2817-7E605E6FEF7A}"/>
              </a:ext>
            </a:extLst>
          </p:cNvPr>
          <p:cNvSpPr>
            <a:spLocks noGrp="1"/>
          </p:cNvSpPr>
          <p:nvPr>
            <p:ph type="dt" sz="half" idx="10"/>
          </p:nvPr>
        </p:nvSpPr>
        <p:spPr/>
        <p:txBody>
          <a:bodyPr/>
          <a:lstStyle/>
          <a:p>
            <a:fld id="{C35A26FF-BBEF-6347-AB70-F3E502259853}" type="datetimeFigureOut">
              <a:rPr lang="en-US" smtClean="0"/>
              <a:t>11/1/23</a:t>
            </a:fld>
            <a:endParaRPr lang="en-US"/>
          </a:p>
        </p:txBody>
      </p:sp>
      <p:sp>
        <p:nvSpPr>
          <p:cNvPr id="6" name="Footer Placeholder 5">
            <a:extLst>
              <a:ext uri="{FF2B5EF4-FFF2-40B4-BE49-F238E27FC236}">
                <a16:creationId xmlns:a16="http://schemas.microsoft.com/office/drawing/2014/main" id="{64FAD81D-69FC-0C35-D897-6676C20EB5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FC0279-676B-14DE-A6A0-7E5E87937B61}"/>
              </a:ext>
            </a:extLst>
          </p:cNvPr>
          <p:cNvSpPr>
            <a:spLocks noGrp="1"/>
          </p:cNvSpPr>
          <p:nvPr>
            <p:ph type="sldNum" sz="quarter" idx="12"/>
          </p:nvPr>
        </p:nvSpPr>
        <p:spPr/>
        <p:txBody>
          <a:bodyPr/>
          <a:lstStyle/>
          <a:p>
            <a:fld id="{197F532A-BB50-F44B-A5B2-3E6A711DDCF7}" type="slidenum">
              <a:rPr lang="en-US" smtClean="0"/>
              <a:t>‹#›</a:t>
            </a:fld>
            <a:endParaRPr lang="en-US"/>
          </a:p>
        </p:txBody>
      </p:sp>
    </p:spTree>
    <p:extLst>
      <p:ext uri="{BB962C8B-B14F-4D97-AF65-F5344CB8AC3E}">
        <p14:creationId xmlns:p14="http://schemas.microsoft.com/office/powerpoint/2010/main" val="3770259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2F0F6-18F7-9264-B053-39AA32B0409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B5318B3-7D30-6F2F-D759-78913723F6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22806AB-9DE1-DD26-8486-23E7C4637BB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2C89E01-4BB9-971E-EC14-A67CCEE55E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C229FB6-EE66-A125-1511-A6681021286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F6A36A3-3708-3EF0-B12F-827BEC1E38DE}"/>
              </a:ext>
            </a:extLst>
          </p:cNvPr>
          <p:cNvSpPr>
            <a:spLocks noGrp="1"/>
          </p:cNvSpPr>
          <p:nvPr>
            <p:ph type="dt" sz="half" idx="10"/>
          </p:nvPr>
        </p:nvSpPr>
        <p:spPr/>
        <p:txBody>
          <a:bodyPr/>
          <a:lstStyle/>
          <a:p>
            <a:fld id="{C35A26FF-BBEF-6347-AB70-F3E502259853}" type="datetimeFigureOut">
              <a:rPr lang="en-US" smtClean="0"/>
              <a:t>11/1/23</a:t>
            </a:fld>
            <a:endParaRPr lang="en-US"/>
          </a:p>
        </p:txBody>
      </p:sp>
      <p:sp>
        <p:nvSpPr>
          <p:cNvPr id="8" name="Footer Placeholder 7">
            <a:extLst>
              <a:ext uri="{FF2B5EF4-FFF2-40B4-BE49-F238E27FC236}">
                <a16:creationId xmlns:a16="http://schemas.microsoft.com/office/drawing/2014/main" id="{26DC36C9-AD43-4DD6-F09F-5052D1489C8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3BA3A4-C0F7-38E1-F0FE-B16F391A9AA2}"/>
              </a:ext>
            </a:extLst>
          </p:cNvPr>
          <p:cNvSpPr>
            <a:spLocks noGrp="1"/>
          </p:cNvSpPr>
          <p:nvPr>
            <p:ph type="sldNum" sz="quarter" idx="12"/>
          </p:nvPr>
        </p:nvSpPr>
        <p:spPr/>
        <p:txBody>
          <a:bodyPr/>
          <a:lstStyle/>
          <a:p>
            <a:fld id="{197F532A-BB50-F44B-A5B2-3E6A711DDCF7}" type="slidenum">
              <a:rPr lang="en-US" smtClean="0"/>
              <a:t>‹#›</a:t>
            </a:fld>
            <a:endParaRPr lang="en-US"/>
          </a:p>
        </p:txBody>
      </p:sp>
    </p:spTree>
    <p:extLst>
      <p:ext uri="{BB962C8B-B14F-4D97-AF65-F5344CB8AC3E}">
        <p14:creationId xmlns:p14="http://schemas.microsoft.com/office/powerpoint/2010/main" val="2810350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EEA99-F82A-5C2B-5ADF-B6716603C9D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117FA723-873E-1F3C-E455-7380F442261C}"/>
              </a:ext>
            </a:extLst>
          </p:cNvPr>
          <p:cNvSpPr>
            <a:spLocks noGrp="1"/>
          </p:cNvSpPr>
          <p:nvPr>
            <p:ph type="dt" sz="half" idx="10"/>
          </p:nvPr>
        </p:nvSpPr>
        <p:spPr/>
        <p:txBody>
          <a:bodyPr/>
          <a:lstStyle/>
          <a:p>
            <a:fld id="{C35A26FF-BBEF-6347-AB70-F3E502259853}" type="datetimeFigureOut">
              <a:rPr lang="en-US" smtClean="0"/>
              <a:t>11/1/23</a:t>
            </a:fld>
            <a:endParaRPr lang="en-US"/>
          </a:p>
        </p:txBody>
      </p:sp>
      <p:sp>
        <p:nvSpPr>
          <p:cNvPr id="4" name="Footer Placeholder 3">
            <a:extLst>
              <a:ext uri="{FF2B5EF4-FFF2-40B4-BE49-F238E27FC236}">
                <a16:creationId xmlns:a16="http://schemas.microsoft.com/office/drawing/2014/main" id="{6FB8BA46-A778-B014-4E23-8F09ADFD78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22929D2-BA72-F18E-D867-92E48ADAB725}"/>
              </a:ext>
            </a:extLst>
          </p:cNvPr>
          <p:cNvSpPr>
            <a:spLocks noGrp="1"/>
          </p:cNvSpPr>
          <p:nvPr>
            <p:ph type="sldNum" sz="quarter" idx="12"/>
          </p:nvPr>
        </p:nvSpPr>
        <p:spPr/>
        <p:txBody>
          <a:bodyPr/>
          <a:lstStyle/>
          <a:p>
            <a:fld id="{197F532A-BB50-F44B-A5B2-3E6A711DDCF7}" type="slidenum">
              <a:rPr lang="en-US" smtClean="0"/>
              <a:t>‹#›</a:t>
            </a:fld>
            <a:endParaRPr lang="en-US"/>
          </a:p>
        </p:txBody>
      </p:sp>
    </p:spTree>
    <p:extLst>
      <p:ext uri="{BB962C8B-B14F-4D97-AF65-F5344CB8AC3E}">
        <p14:creationId xmlns:p14="http://schemas.microsoft.com/office/powerpoint/2010/main" val="3359705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DC2BC1-020E-29C7-4F5A-0D9251993CA9}"/>
              </a:ext>
            </a:extLst>
          </p:cNvPr>
          <p:cNvSpPr>
            <a:spLocks noGrp="1"/>
          </p:cNvSpPr>
          <p:nvPr>
            <p:ph type="dt" sz="half" idx="10"/>
          </p:nvPr>
        </p:nvSpPr>
        <p:spPr/>
        <p:txBody>
          <a:bodyPr/>
          <a:lstStyle/>
          <a:p>
            <a:fld id="{C35A26FF-BBEF-6347-AB70-F3E502259853}" type="datetimeFigureOut">
              <a:rPr lang="en-US" smtClean="0"/>
              <a:t>11/1/23</a:t>
            </a:fld>
            <a:endParaRPr lang="en-US"/>
          </a:p>
        </p:txBody>
      </p:sp>
      <p:sp>
        <p:nvSpPr>
          <p:cNvPr id="3" name="Footer Placeholder 2">
            <a:extLst>
              <a:ext uri="{FF2B5EF4-FFF2-40B4-BE49-F238E27FC236}">
                <a16:creationId xmlns:a16="http://schemas.microsoft.com/office/drawing/2014/main" id="{0BD8B1D1-AB49-113C-1D5C-0BF624560D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C5901C-9125-3787-49F0-A7B92D2F954A}"/>
              </a:ext>
            </a:extLst>
          </p:cNvPr>
          <p:cNvSpPr>
            <a:spLocks noGrp="1"/>
          </p:cNvSpPr>
          <p:nvPr>
            <p:ph type="sldNum" sz="quarter" idx="12"/>
          </p:nvPr>
        </p:nvSpPr>
        <p:spPr/>
        <p:txBody>
          <a:bodyPr/>
          <a:lstStyle/>
          <a:p>
            <a:fld id="{197F532A-BB50-F44B-A5B2-3E6A711DDCF7}" type="slidenum">
              <a:rPr lang="en-US" smtClean="0"/>
              <a:t>‹#›</a:t>
            </a:fld>
            <a:endParaRPr lang="en-US"/>
          </a:p>
        </p:txBody>
      </p:sp>
    </p:spTree>
    <p:extLst>
      <p:ext uri="{BB962C8B-B14F-4D97-AF65-F5344CB8AC3E}">
        <p14:creationId xmlns:p14="http://schemas.microsoft.com/office/powerpoint/2010/main" val="2718679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E207B-A63B-3F7E-9D26-A14B71DD0E3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E2A68B2-646E-4123-A903-27A5352A31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C20F4D8-5061-9F01-C935-0999CC415A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AC69922-5D71-7DC2-EB00-EDE8ED716F28}"/>
              </a:ext>
            </a:extLst>
          </p:cNvPr>
          <p:cNvSpPr>
            <a:spLocks noGrp="1"/>
          </p:cNvSpPr>
          <p:nvPr>
            <p:ph type="dt" sz="half" idx="10"/>
          </p:nvPr>
        </p:nvSpPr>
        <p:spPr/>
        <p:txBody>
          <a:bodyPr/>
          <a:lstStyle/>
          <a:p>
            <a:fld id="{C35A26FF-BBEF-6347-AB70-F3E502259853}" type="datetimeFigureOut">
              <a:rPr lang="en-US" smtClean="0"/>
              <a:t>11/1/23</a:t>
            </a:fld>
            <a:endParaRPr lang="en-US"/>
          </a:p>
        </p:txBody>
      </p:sp>
      <p:sp>
        <p:nvSpPr>
          <p:cNvPr id="6" name="Footer Placeholder 5">
            <a:extLst>
              <a:ext uri="{FF2B5EF4-FFF2-40B4-BE49-F238E27FC236}">
                <a16:creationId xmlns:a16="http://schemas.microsoft.com/office/drawing/2014/main" id="{E9E2944E-5997-DF46-9C51-65AF19F581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404A35-147B-95D5-E48E-9EED0A987D4A}"/>
              </a:ext>
            </a:extLst>
          </p:cNvPr>
          <p:cNvSpPr>
            <a:spLocks noGrp="1"/>
          </p:cNvSpPr>
          <p:nvPr>
            <p:ph type="sldNum" sz="quarter" idx="12"/>
          </p:nvPr>
        </p:nvSpPr>
        <p:spPr/>
        <p:txBody>
          <a:bodyPr/>
          <a:lstStyle/>
          <a:p>
            <a:fld id="{197F532A-BB50-F44B-A5B2-3E6A711DDCF7}" type="slidenum">
              <a:rPr lang="en-US" smtClean="0"/>
              <a:t>‹#›</a:t>
            </a:fld>
            <a:endParaRPr lang="en-US"/>
          </a:p>
        </p:txBody>
      </p:sp>
    </p:spTree>
    <p:extLst>
      <p:ext uri="{BB962C8B-B14F-4D97-AF65-F5344CB8AC3E}">
        <p14:creationId xmlns:p14="http://schemas.microsoft.com/office/powerpoint/2010/main" val="325861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5F6D6-83F5-D0A4-DDA6-E07083E0143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E4FD78D-4FAC-111B-F19B-359FF47F5C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A9A2DF-E570-A2ED-3E1A-95EACE779D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8D60C60-7572-C22A-CE1C-B25EC47BE5E4}"/>
              </a:ext>
            </a:extLst>
          </p:cNvPr>
          <p:cNvSpPr>
            <a:spLocks noGrp="1"/>
          </p:cNvSpPr>
          <p:nvPr>
            <p:ph type="dt" sz="half" idx="10"/>
          </p:nvPr>
        </p:nvSpPr>
        <p:spPr/>
        <p:txBody>
          <a:bodyPr/>
          <a:lstStyle/>
          <a:p>
            <a:fld id="{C35A26FF-BBEF-6347-AB70-F3E502259853}" type="datetimeFigureOut">
              <a:rPr lang="en-US" smtClean="0"/>
              <a:t>11/1/23</a:t>
            </a:fld>
            <a:endParaRPr lang="en-US"/>
          </a:p>
        </p:txBody>
      </p:sp>
      <p:sp>
        <p:nvSpPr>
          <p:cNvPr id="6" name="Footer Placeholder 5">
            <a:extLst>
              <a:ext uri="{FF2B5EF4-FFF2-40B4-BE49-F238E27FC236}">
                <a16:creationId xmlns:a16="http://schemas.microsoft.com/office/drawing/2014/main" id="{916C625D-3D9A-2755-D4EE-DE9A164F93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D7423C-0C1D-F66A-168C-FE0C954822B2}"/>
              </a:ext>
            </a:extLst>
          </p:cNvPr>
          <p:cNvSpPr>
            <a:spLocks noGrp="1"/>
          </p:cNvSpPr>
          <p:nvPr>
            <p:ph type="sldNum" sz="quarter" idx="12"/>
          </p:nvPr>
        </p:nvSpPr>
        <p:spPr/>
        <p:txBody>
          <a:bodyPr/>
          <a:lstStyle/>
          <a:p>
            <a:fld id="{197F532A-BB50-F44B-A5B2-3E6A711DDCF7}" type="slidenum">
              <a:rPr lang="en-US" smtClean="0"/>
              <a:t>‹#›</a:t>
            </a:fld>
            <a:endParaRPr lang="en-US"/>
          </a:p>
        </p:txBody>
      </p:sp>
    </p:spTree>
    <p:extLst>
      <p:ext uri="{BB962C8B-B14F-4D97-AF65-F5344CB8AC3E}">
        <p14:creationId xmlns:p14="http://schemas.microsoft.com/office/powerpoint/2010/main" val="2499775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1E274-69B0-8A9D-C4CD-DEBE9D02371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F62906C-D756-0FE9-E2ED-84F3B48B7A2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996AF59-4BAC-798D-7769-765E54596D63}"/>
              </a:ext>
            </a:extLst>
          </p:cNvPr>
          <p:cNvSpPr>
            <a:spLocks noGrp="1"/>
          </p:cNvSpPr>
          <p:nvPr>
            <p:ph type="dt" sz="half" idx="10"/>
          </p:nvPr>
        </p:nvSpPr>
        <p:spPr/>
        <p:txBody>
          <a:bodyPr/>
          <a:lstStyle/>
          <a:p>
            <a:fld id="{C35A26FF-BBEF-6347-AB70-F3E502259853}" type="datetimeFigureOut">
              <a:rPr lang="en-US" smtClean="0"/>
              <a:t>11/1/23</a:t>
            </a:fld>
            <a:endParaRPr lang="en-US"/>
          </a:p>
        </p:txBody>
      </p:sp>
      <p:sp>
        <p:nvSpPr>
          <p:cNvPr id="5" name="Footer Placeholder 4">
            <a:extLst>
              <a:ext uri="{FF2B5EF4-FFF2-40B4-BE49-F238E27FC236}">
                <a16:creationId xmlns:a16="http://schemas.microsoft.com/office/drawing/2014/main" id="{43C45408-FAAE-754A-9B7A-E3069EAA2B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36AED8-9A12-6174-1DBC-A6E6B6F303F9}"/>
              </a:ext>
            </a:extLst>
          </p:cNvPr>
          <p:cNvSpPr>
            <a:spLocks noGrp="1"/>
          </p:cNvSpPr>
          <p:nvPr>
            <p:ph type="sldNum" sz="quarter" idx="12"/>
          </p:nvPr>
        </p:nvSpPr>
        <p:spPr/>
        <p:txBody>
          <a:bodyPr/>
          <a:lstStyle/>
          <a:p>
            <a:fld id="{197F532A-BB50-F44B-A5B2-3E6A711DDCF7}" type="slidenum">
              <a:rPr lang="en-US" smtClean="0"/>
              <a:t>‹#›</a:t>
            </a:fld>
            <a:endParaRPr lang="en-US"/>
          </a:p>
        </p:txBody>
      </p:sp>
    </p:spTree>
    <p:extLst>
      <p:ext uri="{BB962C8B-B14F-4D97-AF65-F5344CB8AC3E}">
        <p14:creationId xmlns:p14="http://schemas.microsoft.com/office/powerpoint/2010/main" val="4067449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79758C-9A7A-5C85-6B6C-6C79340957B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3A60F7F-FC09-5449-E5C9-3452CC7167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CBA81BE-18B2-92A0-6924-2DCE6669228F}"/>
              </a:ext>
            </a:extLst>
          </p:cNvPr>
          <p:cNvSpPr>
            <a:spLocks noGrp="1"/>
          </p:cNvSpPr>
          <p:nvPr>
            <p:ph type="dt" sz="half" idx="10"/>
          </p:nvPr>
        </p:nvSpPr>
        <p:spPr/>
        <p:txBody>
          <a:bodyPr/>
          <a:lstStyle/>
          <a:p>
            <a:fld id="{C35A26FF-BBEF-6347-AB70-F3E502259853}" type="datetimeFigureOut">
              <a:rPr lang="en-US" smtClean="0"/>
              <a:t>11/1/23</a:t>
            </a:fld>
            <a:endParaRPr lang="en-US"/>
          </a:p>
        </p:txBody>
      </p:sp>
      <p:sp>
        <p:nvSpPr>
          <p:cNvPr id="5" name="Footer Placeholder 4">
            <a:extLst>
              <a:ext uri="{FF2B5EF4-FFF2-40B4-BE49-F238E27FC236}">
                <a16:creationId xmlns:a16="http://schemas.microsoft.com/office/drawing/2014/main" id="{6424C4E9-5938-04D3-FE3B-75A0499B97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EBD6EB-9667-65F8-30A1-61984CF76C45}"/>
              </a:ext>
            </a:extLst>
          </p:cNvPr>
          <p:cNvSpPr>
            <a:spLocks noGrp="1"/>
          </p:cNvSpPr>
          <p:nvPr>
            <p:ph type="sldNum" sz="quarter" idx="12"/>
          </p:nvPr>
        </p:nvSpPr>
        <p:spPr/>
        <p:txBody>
          <a:bodyPr/>
          <a:lstStyle/>
          <a:p>
            <a:fld id="{197F532A-BB50-F44B-A5B2-3E6A711DDCF7}" type="slidenum">
              <a:rPr lang="en-US" smtClean="0"/>
              <a:t>‹#›</a:t>
            </a:fld>
            <a:endParaRPr lang="en-US"/>
          </a:p>
        </p:txBody>
      </p:sp>
    </p:spTree>
    <p:extLst>
      <p:ext uri="{BB962C8B-B14F-4D97-AF65-F5344CB8AC3E}">
        <p14:creationId xmlns:p14="http://schemas.microsoft.com/office/powerpoint/2010/main" val="2456599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52C217-5635-08EE-2592-6E5DA26AD8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A6697D7-1593-E4A0-3B20-A3CE27DE14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94CDEF0-CFB4-4393-7198-F4B0521D9C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5A26FF-BBEF-6347-AB70-F3E502259853}" type="datetimeFigureOut">
              <a:rPr lang="en-US" smtClean="0"/>
              <a:t>11/1/23</a:t>
            </a:fld>
            <a:endParaRPr lang="en-US"/>
          </a:p>
        </p:txBody>
      </p:sp>
      <p:sp>
        <p:nvSpPr>
          <p:cNvPr id="5" name="Footer Placeholder 4">
            <a:extLst>
              <a:ext uri="{FF2B5EF4-FFF2-40B4-BE49-F238E27FC236}">
                <a16:creationId xmlns:a16="http://schemas.microsoft.com/office/drawing/2014/main" id="{83D83A2F-191F-6607-9CEE-9347253B24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DFFB386-2FB5-CA24-DA1B-702A31B0A8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F532A-BB50-F44B-A5B2-3E6A711DDCF7}" type="slidenum">
              <a:rPr lang="en-US" smtClean="0"/>
              <a:t>‹#›</a:t>
            </a:fld>
            <a:endParaRPr lang="en-US"/>
          </a:p>
        </p:txBody>
      </p:sp>
    </p:spTree>
    <p:extLst>
      <p:ext uri="{BB962C8B-B14F-4D97-AF65-F5344CB8AC3E}">
        <p14:creationId xmlns:p14="http://schemas.microsoft.com/office/powerpoint/2010/main" val="2866335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image" Target="../media/image1.jpg"/><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jpg"/><Relationship Id="rId7" Type="http://schemas.openxmlformats.org/officeDocument/2006/relationships/image" Target="../media/image20.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jpg"/><Relationship Id="rId9" Type="http://schemas.openxmlformats.org/officeDocument/2006/relationships/image" Target="../media/image22.sv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126EC-09F6-FF0D-5D14-F708E66E3BE6}"/>
              </a:ext>
            </a:extLst>
          </p:cNvPr>
          <p:cNvSpPr>
            <a:spLocks noGrp="1"/>
          </p:cNvSpPr>
          <p:nvPr>
            <p:ph type="ctrTitle"/>
          </p:nvPr>
        </p:nvSpPr>
        <p:spPr>
          <a:xfrm>
            <a:off x="2005414" y="1449013"/>
            <a:ext cx="9144000" cy="1666557"/>
          </a:xfrm>
        </p:spPr>
        <p:txBody>
          <a:bodyPr/>
          <a:lstStyle/>
          <a:p>
            <a:r>
              <a:rPr lang="en-US" dirty="0">
                <a:latin typeface="+mn-lt"/>
              </a:rPr>
              <a:t>QUPP </a:t>
            </a:r>
            <a:r>
              <a:rPr lang="en-US" i="1" dirty="0">
                <a:latin typeface="+mn-lt"/>
              </a:rPr>
              <a:t>RHD</a:t>
            </a:r>
            <a:r>
              <a:rPr lang="en-US" dirty="0">
                <a:latin typeface="+mn-lt"/>
              </a:rPr>
              <a:t> NIPT </a:t>
            </a:r>
          </a:p>
        </p:txBody>
      </p:sp>
      <p:sp>
        <p:nvSpPr>
          <p:cNvPr id="3" name="Subtitle 2">
            <a:extLst>
              <a:ext uri="{FF2B5EF4-FFF2-40B4-BE49-F238E27FC236}">
                <a16:creationId xmlns:a16="http://schemas.microsoft.com/office/drawing/2014/main" id="{2565E74B-6A2E-CF49-8E68-A34E4D908AC2}"/>
              </a:ext>
            </a:extLst>
          </p:cNvPr>
          <p:cNvSpPr>
            <a:spLocks noGrp="1"/>
          </p:cNvSpPr>
          <p:nvPr>
            <p:ph type="subTitle" idx="1"/>
          </p:nvPr>
        </p:nvSpPr>
        <p:spPr>
          <a:xfrm>
            <a:off x="1915885" y="3242701"/>
            <a:ext cx="9144000" cy="1655762"/>
          </a:xfrm>
        </p:spPr>
        <p:txBody>
          <a:bodyPr/>
          <a:lstStyle/>
          <a:p>
            <a:r>
              <a:rPr lang="en-AU" sz="1800" b="1" i="1" spc="60" dirty="0">
                <a:effectLst/>
                <a:latin typeface="Calibri" panose="020F0502020204030204" pitchFamily="34" charset="0"/>
                <a:ea typeface="Calibri" panose="020F0502020204030204" pitchFamily="34" charset="0"/>
                <a:cs typeface="Calibri" panose="020F0502020204030204" pitchFamily="34" charset="0"/>
              </a:rPr>
              <a:t>RHD</a:t>
            </a:r>
            <a:r>
              <a:rPr lang="en-AU" sz="1800" b="1" spc="60" dirty="0">
                <a:effectLst/>
                <a:latin typeface="Calibri" panose="020F0502020204030204" pitchFamily="34" charset="0"/>
                <a:ea typeface="Calibri" panose="020F0502020204030204" pitchFamily="34" charset="0"/>
                <a:cs typeface="Calibri" panose="020F0502020204030204" pitchFamily="34" charset="0"/>
              </a:rPr>
              <a:t> non‑invasive prenatal testing (NIPT) </a:t>
            </a:r>
          </a:p>
          <a:p>
            <a:r>
              <a:rPr lang="en-AU" sz="1800" b="1" spc="60" dirty="0">
                <a:effectLst/>
                <a:latin typeface="Calibri" panose="020F0502020204030204" pitchFamily="34" charset="0"/>
                <a:ea typeface="Calibri" panose="020F0502020204030204" pitchFamily="34" charset="0"/>
                <a:cs typeface="Calibri" panose="020F0502020204030204" pitchFamily="34" charset="0"/>
              </a:rPr>
              <a:t>for </a:t>
            </a:r>
            <a:br>
              <a:rPr lang="en-AU" sz="1800" b="1" spc="60" dirty="0">
                <a:effectLst/>
                <a:latin typeface="Calibri" panose="020F0502020204030204" pitchFamily="34" charset="0"/>
                <a:ea typeface="Calibri" panose="020F0502020204030204" pitchFamily="34" charset="0"/>
                <a:cs typeface="Calibri" panose="020F0502020204030204" pitchFamily="34" charset="0"/>
              </a:rPr>
            </a:br>
            <a:r>
              <a:rPr lang="en-AU" sz="1800" b="1" spc="60" dirty="0" err="1">
                <a:effectLst/>
                <a:latin typeface="Calibri" panose="020F0502020204030204" pitchFamily="34" charset="0"/>
                <a:ea typeface="Calibri" panose="020F0502020204030204" pitchFamily="34" charset="0"/>
                <a:cs typeface="Calibri" panose="020F0502020204030204" pitchFamily="34" charset="0"/>
              </a:rPr>
              <a:t>fetal</a:t>
            </a:r>
            <a:r>
              <a:rPr lang="en-AU" sz="1800" b="1" spc="60" dirty="0">
                <a:effectLst/>
                <a:latin typeface="Calibri" panose="020F0502020204030204" pitchFamily="34" charset="0"/>
                <a:ea typeface="Calibri" panose="020F0502020204030204" pitchFamily="34" charset="0"/>
                <a:cs typeface="Calibri" panose="020F0502020204030204" pitchFamily="34" charset="0"/>
              </a:rPr>
              <a:t> </a:t>
            </a:r>
            <a:r>
              <a:rPr lang="en-AU" sz="1800" b="1" spc="60" dirty="0" err="1">
                <a:effectLst/>
                <a:latin typeface="Calibri" panose="020F0502020204030204" pitchFamily="34" charset="0"/>
                <a:ea typeface="Calibri" panose="020F0502020204030204" pitchFamily="34" charset="0"/>
                <a:cs typeface="Calibri" panose="020F0502020204030204" pitchFamily="34" charset="0"/>
              </a:rPr>
              <a:t>RhD</a:t>
            </a:r>
            <a:r>
              <a:rPr lang="en-AU" sz="1800" b="1" spc="60" dirty="0">
                <a:effectLst/>
                <a:latin typeface="Calibri" panose="020F0502020204030204" pitchFamily="34" charset="0"/>
                <a:ea typeface="Calibri" panose="020F0502020204030204" pitchFamily="34" charset="0"/>
                <a:cs typeface="Calibri" panose="020F0502020204030204" pitchFamily="34" charset="0"/>
              </a:rPr>
              <a:t> blood group prediction in pregnancy</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Rectangle 3">
            <a:extLst>
              <a:ext uri="{FF2B5EF4-FFF2-40B4-BE49-F238E27FC236}">
                <a16:creationId xmlns:a16="http://schemas.microsoft.com/office/drawing/2014/main" id="{CA230252-4590-7D44-2052-EED9B031F276}"/>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87AE9AB-BAFE-CCFA-292E-47886C0FDF52}"/>
              </a:ext>
            </a:extLst>
          </p:cNvPr>
          <p:cNvSpPr/>
          <p:nvPr/>
        </p:nvSpPr>
        <p:spPr>
          <a:xfrm rot="16200000">
            <a:off x="5811996" y="-4908391"/>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ue diamond with white text and a drop of blood&#10;&#10;Description automatically generated">
            <a:extLst>
              <a:ext uri="{FF2B5EF4-FFF2-40B4-BE49-F238E27FC236}">
                <a16:creationId xmlns:a16="http://schemas.microsoft.com/office/drawing/2014/main" id="{7CDCE884-4692-DDB0-A957-D8F2AB66618D}"/>
              </a:ext>
            </a:extLst>
          </p:cNvPr>
          <p:cNvPicPr>
            <a:picLocks noChangeAspect="1"/>
          </p:cNvPicPr>
          <p:nvPr/>
        </p:nvPicPr>
        <p:blipFill>
          <a:blip r:embed="rId2"/>
          <a:stretch>
            <a:fillRect/>
          </a:stretch>
        </p:blipFill>
        <p:spPr>
          <a:xfrm>
            <a:off x="10787063" y="5366504"/>
            <a:ext cx="1139399" cy="1222097"/>
          </a:xfrm>
          <a:prstGeom prst="rect">
            <a:avLst/>
          </a:prstGeom>
        </p:spPr>
      </p:pic>
      <p:pic>
        <p:nvPicPr>
          <p:cNvPr id="6" name="Picture 5">
            <a:extLst>
              <a:ext uri="{FF2B5EF4-FFF2-40B4-BE49-F238E27FC236}">
                <a16:creationId xmlns:a16="http://schemas.microsoft.com/office/drawing/2014/main" id="{107454F3-8BDA-3353-A6AF-A17EBA3EC2D0}"/>
              </a:ext>
            </a:extLst>
          </p:cNvPr>
          <p:cNvPicPr>
            <a:picLocks noChangeAspect="1"/>
          </p:cNvPicPr>
          <p:nvPr/>
        </p:nvPicPr>
        <p:blipFill>
          <a:blip r:embed="rId3"/>
          <a:stretch>
            <a:fillRect/>
          </a:stretch>
        </p:blipFill>
        <p:spPr>
          <a:xfrm>
            <a:off x="265538" y="2282291"/>
            <a:ext cx="3564717" cy="3564717"/>
          </a:xfrm>
          <a:prstGeom prst="rect">
            <a:avLst/>
          </a:prstGeom>
        </p:spPr>
      </p:pic>
    </p:spTree>
    <p:extLst>
      <p:ext uri="{BB962C8B-B14F-4D97-AF65-F5344CB8AC3E}">
        <p14:creationId xmlns:p14="http://schemas.microsoft.com/office/powerpoint/2010/main" val="1558714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0ACCBA-E7AD-6EFF-B608-5685B6B58E98}"/>
              </a:ext>
            </a:extLst>
          </p:cNvPr>
          <p:cNvSpPr>
            <a:spLocks noGrp="1"/>
          </p:cNvSpPr>
          <p:nvPr>
            <p:ph idx="1"/>
          </p:nvPr>
        </p:nvSpPr>
        <p:spPr>
          <a:xfrm>
            <a:off x="1515610" y="1825625"/>
            <a:ext cx="7455568" cy="4549775"/>
          </a:xfrm>
        </p:spPr>
        <p:txBody>
          <a:bodyPr>
            <a:normAutofit/>
          </a:bodyPr>
          <a:lstStyle/>
          <a:p>
            <a:pPr marL="0" indent="0" algn="ctr">
              <a:buNone/>
            </a:pPr>
            <a:r>
              <a:rPr lang="en-US" b="1" dirty="0"/>
              <a:t>ABO &amp; RhD Blood Group System and Pregnancy </a:t>
            </a:r>
          </a:p>
          <a:p>
            <a:r>
              <a:rPr lang="en-US" b="1" dirty="0"/>
              <a:t>Major blood groups </a:t>
            </a:r>
          </a:p>
          <a:p>
            <a:pPr lvl="1"/>
            <a:r>
              <a:rPr lang="en-US" dirty="0"/>
              <a:t>ABO and Rh</a:t>
            </a:r>
          </a:p>
          <a:p>
            <a:r>
              <a:rPr lang="en-US" b="1" dirty="0"/>
              <a:t>Rh blood system </a:t>
            </a:r>
          </a:p>
          <a:p>
            <a:pPr lvl="1"/>
            <a:r>
              <a:rPr lang="en-US" dirty="0"/>
              <a:t>antigens D, c, C, e, E</a:t>
            </a:r>
          </a:p>
          <a:p>
            <a:pPr lvl="1"/>
            <a:r>
              <a:rPr lang="en-US" dirty="0"/>
              <a:t>partly determined by ethnicity</a:t>
            </a:r>
          </a:p>
          <a:p>
            <a:r>
              <a:rPr lang="en-US" b="1" dirty="0" err="1"/>
              <a:t>RhD</a:t>
            </a:r>
            <a:r>
              <a:rPr lang="en-US" b="1" dirty="0"/>
              <a:t> negative or positive </a:t>
            </a:r>
          </a:p>
          <a:p>
            <a:r>
              <a:rPr lang="en-US" b="1" dirty="0"/>
              <a:t>Inherited from the mother and father</a:t>
            </a:r>
          </a:p>
          <a:p>
            <a:pPr lvl="1"/>
            <a:endParaRPr lang="en-US" dirty="0"/>
          </a:p>
        </p:txBody>
      </p:sp>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3"/>
          <a:stretch>
            <a:fillRect/>
          </a:stretch>
        </p:blipFill>
        <p:spPr>
          <a:xfrm>
            <a:off x="11063273" y="5616272"/>
            <a:ext cx="964306" cy="1034296"/>
          </a:xfrm>
          <a:prstGeom prst="rect">
            <a:avLst/>
          </a:prstGeom>
        </p:spPr>
      </p:pic>
      <p:pic>
        <p:nvPicPr>
          <p:cNvPr id="4" name="Picture 3">
            <a:extLst>
              <a:ext uri="{FF2B5EF4-FFF2-40B4-BE49-F238E27FC236}">
                <a16:creationId xmlns:a16="http://schemas.microsoft.com/office/drawing/2014/main" id="{9EB55AA9-7BCF-464B-B955-01864FB97702}"/>
              </a:ext>
            </a:extLst>
          </p:cNvPr>
          <p:cNvPicPr>
            <a:picLocks noChangeAspect="1"/>
          </p:cNvPicPr>
          <p:nvPr/>
        </p:nvPicPr>
        <p:blipFill>
          <a:blip r:embed="rId4"/>
          <a:stretch>
            <a:fillRect/>
          </a:stretch>
        </p:blipFill>
        <p:spPr>
          <a:xfrm>
            <a:off x="8074126" y="1969254"/>
            <a:ext cx="3886200" cy="3886200"/>
          </a:xfrm>
          <a:prstGeom prst="rect">
            <a:avLst/>
          </a:prstGeom>
        </p:spPr>
      </p:pic>
    </p:spTree>
    <p:extLst>
      <p:ext uri="{BB962C8B-B14F-4D97-AF65-F5344CB8AC3E}">
        <p14:creationId xmlns:p14="http://schemas.microsoft.com/office/powerpoint/2010/main" val="1657418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0ACCBA-E7AD-6EFF-B608-5685B6B58E98}"/>
              </a:ext>
            </a:extLst>
          </p:cNvPr>
          <p:cNvSpPr>
            <a:spLocks noGrp="1"/>
          </p:cNvSpPr>
          <p:nvPr>
            <p:ph idx="1"/>
          </p:nvPr>
        </p:nvSpPr>
        <p:spPr>
          <a:xfrm>
            <a:off x="838200" y="1825625"/>
            <a:ext cx="9728200" cy="3834190"/>
          </a:xfrm>
        </p:spPr>
        <p:txBody>
          <a:bodyPr/>
          <a:lstStyle/>
          <a:p>
            <a:pPr marL="0" indent="0" algn="ctr">
              <a:buNone/>
            </a:pPr>
            <a:r>
              <a:rPr lang="en-US" sz="3200" b="1" dirty="0"/>
              <a:t>Blood group and antibody screen</a:t>
            </a:r>
          </a:p>
          <a:p>
            <a:r>
              <a:rPr lang="en-US" dirty="0"/>
              <a:t>Generally completed during the first antenatal trimester</a:t>
            </a:r>
          </a:p>
          <a:p>
            <a:r>
              <a:rPr lang="en-US" dirty="0"/>
              <a:t>Determine the mother’s ABO and </a:t>
            </a:r>
            <a:r>
              <a:rPr lang="en-US" dirty="0" err="1"/>
              <a:t>RhD</a:t>
            </a:r>
            <a:r>
              <a:rPr lang="en-US" dirty="0"/>
              <a:t> blood group</a:t>
            </a:r>
          </a:p>
          <a:p>
            <a:r>
              <a:rPr lang="en-US" dirty="0"/>
              <a:t>Identify existing antibodies which may be of clinical significance (D, e, E, C, c, K, </a:t>
            </a:r>
            <a:r>
              <a:rPr lang="en-US" dirty="0" err="1"/>
              <a:t>Fy</a:t>
            </a:r>
            <a:r>
              <a:rPr lang="en-US" dirty="0"/>
              <a:t>)</a:t>
            </a:r>
          </a:p>
          <a:p>
            <a:pPr lvl="1"/>
            <a:r>
              <a:rPr lang="en-US" sz="2800" dirty="0"/>
              <a:t>transfusion exposure or previous pregnancies </a:t>
            </a:r>
          </a:p>
          <a:p>
            <a:r>
              <a:rPr lang="en-US" dirty="0"/>
              <a:t>Repeated at 28 weeks for RhD negative mothers</a:t>
            </a:r>
          </a:p>
          <a:p>
            <a:endParaRPr lang="en-US" sz="1800" dirty="0"/>
          </a:p>
          <a:p>
            <a:endParaRPr lang="en-US" dirty="0"/>
          </a:p>
        </p:txBody>
      </p:sp>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3"/>
          <a:stretch>
            <a:fillRect/>
          </a:stretch>
        </p:blipFill>
        <p:spPr>
          <a:xfrm>
            <a:off x="11222931" y="5659815"/>
            <a:ext cx="964306" cy="1034296"/>
          </a:xfrm>
          <a:prstGeom prst="rect">
            <a:avLst/>
          </a:prstGeom>
        </p:spPr>
      </p:pic>
      <p:pic>
        <p:nvPicPr>
          <p:cNvPr id="3" name="Picture 2">
            <a:extLst>
              <a:ext uri="{FF2B5EF4-FFF2-40B4-BE49-F238E27FC236}">
                <a16:creationId xmlns:a16="http://schemas.microsoft.com/office/drawing/2014/main" id="{F27C8F4A-2051-D85E-1854-8C26D24EBA27}"/>
              </a:ext>
            </a:extLst>
          </p:cNvPr>
          <p:cNvPicPr>
            <a:picLocks noChangeAspect="1"/>
          </p:cNvPicPr>
          <p:nvPr/>
        </p:nvPicPr>
        <p:blipFill rotWithShape="1">
          <a:blip r:embed="rId4"/>
          <a:srcRect l="25580" r="25793"/>
          <a:stretch/>
        </p:blipFill>
        <p:spPr>
          <a:xfrm>
            <a:off x="10290954" y="2497625"/>
            <a:ext cx="1414130" cy="2908190"/>
          </a:xfrm>
          <a:prstGeom prst="rect">
            <a:avLst/>
          </a:prstGeom>
        </p:spPr>
      </p:pic>
    </p:spTree>
    <p:extLst>
      <p:ext uri="{BB962C8B-B14F-4D97-AF65-F5344CB8AC3E}">
        <p14:creationId xmlns:p14="http://schemas.microsoft.com/office/powerpoint/2010/main" val="2046600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3"/>
          <a:stretch>
            <a:fillRect/>
          </a:stretch>
        </p:blipFill>
        <p:spPr>
          <a:xfrm>
            <a:off x="10835808" y="5601758"/>
            <a:ext cx="964306" cy="1034296"/>
          </a:xfrm>
          <a:prstGeom prst="rect">
            <a:avLst/>
          </a:prstGeom>
        </p:spPr>
      </p:pic>
      <p:sp>
        <p:nvSpPr>
          <p:cNvPr id="4" name="Content Placeholder 3">
            <a:extLst>
              <a:ext uri="{FF2B5EF4-FFF2-40B4-BE49-F238E27FC236}">
                <a16:creationId xmlns:a16="http://schemas.microsoft.com/office/drawing/2014/main" id="{5C0FE11A-00D7-4B01-4470-0C1914276C72}"/>
              </a:ext>
            </a:extLst>
          </p:cNvPr>
          <p:cNvSpPr>
            <a:spLocks noGrp="1"/>
          </p:cNvSpPr>
          <p:nvPr>
            <p:ph idx="1"/>
          </p:nvPr>
        </p:nvSpPr>
        <p:spPr>
          <a:xfrm>
            <a:off x="2656114" y="1476226"/>
            <a:ext cx="8179694" cy="5159828"/>
          </a:xfrm>
        </p:spPr>
        <p:txBody>
          <a:bodyPr>
            <a:normAutofit fontScale="25000" lnSpcReduction="20000"/>
          </a:bodyPr>
          <a:lstStyle/>
          <a:p>
            <a:pPr marL="0" indent="0" algn="ctr">
              <a:buNone/>
            </a:pPr>
            <a:r>
              <a:rPr lang="en-US" sz="12800" b="1" dirty="0"/>
              <a:t>Anti-D antibodies</a:t>
            </a:r>
          </a:p>
          <a:p>
            <a:pPr marL="0" indent="0" algn="ctr">
              <a:buNone/>
            </a:pPr>
            <a:endParaRPr lang="en-US" b="1" dirty="0"/>
          </a:p>
          <a:p>
            <a:pPr lvl="1">
              <a:lnSpc>
                <a:spcPct val="150000"/>
              </a:lnSpc>
              <a:spcBef>
                <a:spcPts val="600"/>
              </a:spcBef>
              <a:spcAft>
                <a:spcPts val="600"/>
              </a:spcAft>
            </a:pPr>
            <a:r>
              <a:rPr lang="en-US" sz="8000" dirty="0"/>
              <a:t>Only RhD negative women can develop anti-D antibodies </a:t>
            </a:r>
          </a:p>
          <a:p>
            <a:pPr lvl="1">
              <a:lnSpc>
                <a:spcPct val="150000"/>
              </a:lnSpc>
              <a:spcBef>
                <a:spcPts val="600"/>
              </a:spcBef>
              <a:spcAft>
                <a:spcPts val="600"/>
              </a:spcAft>
            </a:pPr>
            <a:r>
              <a:rPr lang="en-US" sz="8000" dirty="0" err="1"/>
              <a:t>RhD</a:t>
            </a:r>
            <a:r>
              <a:rPr lang="en-US" sz="8000" dirty="0"/>
              <a:t> positive women do not make anti-D antibodies </a:t>
            </a:r>
          </a:p>
          <a:p>
            <a:pPr lvl="1">
              <a:lnSpc>
                <a:spcPct val="150000"/>
              </a:lnSpc>
              <a:spcBef>
                <a:spcPts val="600"/>
              </a:spcBef>
              <a:spcAft>
                <a:spcPts val="600"/>
              </a:spcAft>
            </a:pPr>
            <a:r>
              <a:rPr lang="en-US" sz="8000" dirty="0" err="1"/>
              <a:t>RhD</a:t>
            </a:r>
            <a:r>
              <a:rPr lang="en-US" sz="8000" dirty="0"/>
              <a:t> positive fetuses in a mother with anti-D antibodies are therefore at risk of HDFN</a:t>
            </a:r>
          </a:p>
          <a:p>
            <a:pPr lvl="1">
              <a:lnSpc>
                <a:spcPct val="150000"/>
              </a:lnSpc>
              <a:spcBef>
                <a:spcPts val="600"/>
              </a:spcBef>
              <a:spcAft>
                <a:spcPts val="600"/>
              </a:spcAft>
            </a:pPr>
            <a:r>
              <a:rPr lang="en-US" sz="8000" dirty="0"/>
              <a:t>Anti-D antibodies generally, do not cause harm during the pregnancy  in which they are developed</a:t>
            </a:r>
          </a:p>
          <a:p>
            <a:pPr lvl="1">
              <a:lnSpc>
                <a:spcPct val="150000"/>
              </a:lnSpc>
              <a:spcBef>
                <a:spcPts val="600"/>
              </a:spcBef>
              <a:spcAft>
                <a:spcPts val="600"/>
              </a:spcAft>
            </a:pPr>
            <a:r>
              <a:rPr lang="en-US" sz="8000" dirty="0"/>
              <a:t>Anti-D antibodies were the most common antibodies identified in severe HDFN prior to </a:t>
            </a:r>
            <a:r>
              <a:rPr lang="en-US" sz="8000" dirty="0" err="1"/>
              <a:t>RhD</a:t>
            </a:r>
            <a:r>
              <a:rPr lang="en-US" sz="8000" dirty="0"/>
              <a:t> Ig prophylaxis</a:t>
            </a:r>
          </a:p>
          <a:p>
            <a:pPr marL="457200" lvl="1" indent="0">
              <a:buNone/>
            </a:pPr>
            <a:endParaRPr lang="en-US" dirty="0"/>
          </a:p>
        </p:txBody>
      </p:sp>
      <p:pic>
        <p:nvPicPr>
          <p:cNvPr id="3" name="Graphic 2">
            <a:extLst>
              <a:ext uri="{FF2B5EF4-FFF2-40B4-BE49-F238E27FC236}">
                <a16:creationId xmlns:a16="http://schemas.microsoft.com/office/drawing/2014/main" id="{0142069C-2EF3-331E-E97A-93C04AF26DF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5295" y="2269687"/>
            <a:ext cx="3974206" cy="3974206"/>
          </a:xfrm>
          <a:prstGeom prst="rect">
            <a:avLst/>
          </a:prstGeom>
        </p:spPr>
      </p:pic>
    </p:spTree>
    <p:extLst>
      <p:ext uri="{BB962C8B-B14F-4D97-AF65-F5344CB8AC3E}">
        <p14:creationId xmlns:p14="http://schemas.microsoft.com/office/powerpoint/2010/main" val="435081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3"/>
          <a:stretch>
            <a:fillRect/>
          </a:stretch>
        </p:blipFill>
        <p:spPr>
          <a:xfrm>
            <a:off x="11048759" y="5674330"/>
            <a:ext cx="964306" cy="1034296"/>
          </a:xfrm>
          <a:prstGeom prst="rect">
            <a:avLst/>
          </a:prstGeom>
        </p:spPr>
      </p:pic>
      <p:sp>
        <p:nvSpPr>
          <p:cNvPr id="12" name="TextBox 11">
            <a:extLst>
              <a:ext uri="{FF2B5EF4-FFF2-40B4-BE49-F238E27FC236}">
                <a16:creationId xmlns:a16="http://schemas.microsoft.com/office/drawing/2014/main" id="{31DE3211-D8D4-162C-CF18-0AC795C2F33C}"/>
              </a:ext>
            </a:extLst>
          </p:cNvPr>
          <p:cNvSpPr txBox="1"/>
          <p:nvPr/>
        </p:nvSpPr>
        <p:spPr>
          <a:xfrm>
            <a:off x="972541" y="1618539"/>
            <a:ext cx="9446806" cy="584775"/>
          </a:xfrm>
          <a:prstGeom prst="rect">
            <a:avLst/>
          </a:prstGeom>
          <a:noFill/>
        </p:spPr>
        <p:txBody>
          <a:bodyPr wrap="square" rtlCol="0">
            <a:spAutoFit/>
          </a:bodyPr>
          <a:lstStyle/>
          <a:p>
            <a:r>
              <a:rPr lang="en-US" dirty="0"/>
              <a:t> </a:t>
            </a:r>
            <a:r>
              <a:rPr lang="en-US" sz="3200" dirty="0" err="1"/>
              <a:t>Haemolytic</a:t>
            </a:r>
            <a:r>
              <a:rPr lang="en-US" sz="3200" dirty="0"/>
              <a:t> disease of the fetus and newborn (HDFN)</a:t>
            </a:r>
            <a:r>
              <a:rPr lang="en-US" dirty="0"/>
              <a:t> </a:t>
            </a:r>
          </a:p>
        </p:txBody>
      </p:sp>
      <p:pic>
        <p:nvPicPr>
          <p:cNvPr id="13" name="Graphic 12" descr="Arrow: Slight curve with solid fill">
            <a:extLst>
              <a:ext uri="{FF2B5EF4-FFF2-40B4-BE49-F238E27FC236}">
                <a16:creationId xmlns:a16="http://schemas.microsoft.com/office/drawing/2014/main" id="{E77275C8-2396-A6A2-B7BD-58060CAA481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63908" y="4114074"/>
            <a:ext cx="914400" cy="914400"/>
          </a:xfrm>
          <a:prstGeom prst="rect">
            <a:avLst/>
          </a:prstGeom>
        </p:spPr>
      </p:pic>
      <p:pic>
        <p:nvPicPr>
          <p:cNvPr id="14" name="Graphic 13" descr="Arrow: Slight curve with solid fill">
            <a:extLst>
              <a:ext uri="{FF2B5EF4-FFF2-40B4-BE49-F238E27FC236}">
                <a16:creationId xmlns:a16="http://schemas.microsoft.com/office/drawing/2014/main" id="{E1372B69-A62C-E874-3214-01B32570E2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65257" y="4114074"/>
            <a:ext cx="914400" cy="914400"/>
          </a:xfrm>
          <a:prstGeom prst="rect">
            <a:avLst/>
          </a:prstGeom>
        </p:spPr>
      </p:pic>
      <p:pic>
        <p:nvPicPr>
          <p:cNvPr id="16" name="Graphic 15" descr="Arrow: Slight curve with solid fill">
            <a:extLst>
              <a:ext uri="{FF2B5EF4-FFF2-40B4-BE49-F238E27FC236}">
                <a16:creationId xmlns:a16="http://schemas.microsoft.com/office/drawing/2014/main" id="{687F9958-EEF4-BC0A-FBC8-7F278F84B81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62559" y="4061430"/>
            <a:ext cx="914400" cy="914400"/>
          </a:xfrm>
          <a:prstGeom prst="rect">
            <a:avLst/>
          </a:prstGeom>
        </p:spPr>
      </p:pic>
      <p:sp>
        <p:nvSpPr>
          <p:cNvPr id="17" name="TextBox 16">
            <a:extLst>
              <a:ext uri="{FF2B5EF4-FFF2-40B4-BE49-F238E27FC236}">
                <a16:creationId xmlns:a16="http://schemas.microsoft.com/office/drawing/2014/main" id="{9F4C773D-8632-06D8-F95F-212C0D2904B9}"/>
              </a:ext>
            </a:extLst>
          </p:cNvPr>
          <p:cNvSpPr txBox="1"/>
          <p:nvPr/>
        </p:nvSpPr>
        <p:spPr>
          <a:xfrm>
            <a:off x="886022" y="4906103"/>
            <a:ext cx="1775953" cy="923330"/>
          </a:xfrm>
          <a:prstGeom prst="rect">
            <a:avLst/>
          </a:prstGeom>
          <a:noFill/>
        </p:spPr>
        <p:txBody>
          <a:bodyPr wrap="square" rtlCol="0">
            <a:spAutoFit/>
          </a:bodyPr>
          <a:lstStyle/>
          <a:p>
            <a:pPr algn="ctr"/>
            <a:r>
              <a:rPr lang="en-US" dirty="0" err="1"/>
              <a:t>RhD</a:t>
            </a:r>
            <a:r>
              <a:rPr lang="en-US" dirty="0"/>
              <a:t> negative mother &amp; </a:t>
            </a:r>
            <a:r>
              <a:rPr lang="en-US" dirty="0" err="1"/>
              <a:t>RhD</a:t>
            </a:r>
            <a:r>
              <a:rPr lang="en-US" dirty="0"/>
              <a:t> positive fetus</a:t>
            </a:r>
          </a:p>
        </p:txBody>
      </p:sp>
      <p:sp>
        <p:nvSpPr>
          <p:cNvPr id="21" name="TextBox 20">
            <a:extLst>
              <a:ext uri="{FF2B5EF4-FFF2-40B4-BE49-F238E27FC236}">
                <a16:creationId xmlns:a16="http://schemas.microsoft.com/office/drawing/2014/main" id="{CB8E3025-F11A-0EAD-84A2-E23663FB6466}"/>
              </a:ext>
            </a:extLst>
          </p:cNvPr>
          <p:cNvSpPr txBox="1"/>
          <p:nvPr/>
        </p:nvSpPr>
        <p:spPr>
          <a:xfrm>
            <a:off x="8512268" y="4906103"/>
            <a:ext cx="2393187" cy="1200329"/>
          </a:xfrm>
          <a:prstGeom prst="rect">
            <a:avLst/>
          </a:prstGeom>
          <a:noFill/>
        </p:spPr>
        <p:txBody>
          <a:bodyPr wrap="square" rtlCol="0">
            <a:spAutoFit/>
          </a:bodyPr>
          <a:lstStyle/>
          <a:p>
            <a:pPr algn="ctr"/>
            <a:r>
              <a:rPr lang="en-US" dirty="0"/>
              <a:t>Anti-D IgG antibodies can cross back over the placenta and destroy the fetal red cells</a:t>
            </a:r>
          </a:p>
        </p:txBody>
      </p:sp>
      <p:sp>
        <p:nvSpPr>
          <p:cNvPr id="22" name="TextBox 21">
            <a:extLst>
              <a:ext uri="{FF2B5EF4-FFF2-40B4-BE49-F238E27FC236}">
                <a16:creationId xmlns:a16="http://schemas.microsoft.com/office/drawing/2014/main" id="{FCAE1288-B3ED-233A-5B6B-120DDC84460E}"/>
              </a:ext>
            </a:extLst>
          </p:cNvPr>
          <p:cNvSpPr txBox="1"/>
          <p:nvPr/>
        </p:nvSpPr>
        <p:spPr>
          <a:xfrm>
            <a:off x="6260664" y="4906103"/>
            <a:ext cx="1775953" cy="1200329"/>
          </a:xfrm>
          <a:prstGeom prst="rect">
            <a:avLst/>
          </a:prstGeom>
          <a:noFill/>
        </p:spPr>
        <p:txBody>
          <a:bodyPr wrap="square" rtlCol="0">
            <a:spAutoFit/>
          </a:bodyPr>
          <a:lstStyle/>
          <a:p>
            <a:pPr algn="ctr"/>
            <a:r>
              <a:rPr lang="en-US" dirty="0" err="1"/>
              <a:t>RhD</a:t>
            </a:r>
            <a:r>
              <a:rPr lang="en-US" dirty="0"/>
              <a:t> negative mother develops antibodies </a:t>
            </a:r>
          </a:p>
          <a:p>
            <a:pPr algn="ctr"/>
            <a:r>
              <a:rPr lang="en-US" dirty="0"/>
              <a:t>(anti-D)</a:t>
            </a:r>
          </a:p>
        </p:txBody>
      </p:sp>
      <p:sp>
        <p:nvSpPr>
          <p:cNvPr id="23" name="TextBox 22">
            <a:extLst>
              <a:ext uri="{FF2B5EF4-FFF2-40B4-BE49-F238E27FC236}">
                <a16:creationId xmlns:a16="http://schemas.microsoft.com/office/drawing/2014/main" id="{50C7A299-21F0-2637-C602-33BA17637915}"/>
              </a:ext>
            </a:extLst>
          </p:cNvPr>
          <p:cNvSpPr txBox="1"/>
          <p:nvPr/>
        </p:nvSpPr>
        <p:spPr>
          <a:xfrm>
            <a:off x="3573343" y="4906103"/>
            <a:ext cx="2093916" cy="1200329"/>
          </a:xfrm>
          <a:prstGeom prst="rect">
            <a:avLst/>
          </a:prstGeom>
          <a:noFill/>
        </p:spPr>
        <p:txBody>
          <a:bodyPr wrap="square" rtlCol="0">
            <a:spAutoFit/>
          </a:bodyPr>
          <a:lstStyle/>
          <a:p>
            <a:pPr algn="ctr"/>
            <a:r>
              <a:rPr lang="en-US" dirty="0" err="1"/>
              <a:t>RhD</a:t>
            </a:r>
            <a:r>
              <a:rPr lang="en-US" dirty="0"/>
              <a:t> positive fetal red cells cross the placenta into the mother’s circulation</a:t>
            </a:r>
          </a:p>
        </p:txBody>
      </p:sp>
      <p:pic>
        <p:nvPicPr>
          <p:cNvPr id="26" name="Graphic 25">
            <a:extLst>
              <a:ext uri="{FF2B5EF4-FFF2-40B4-BE49-F238E27FC236}">
                <a16:creationId xmlns:a16="http://schemas.microsoft.com/office/drawing/2014/main" id="{380AE498-3B13-9584-A7E9-B1C874539A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6761" y="2513875"/>
            <a:ext cx="2171163" cy="2171163"/>
          </a:xfrm>
          <a:prstGeom prst="rect">
            <a:avLst/>
          </a:prstGeom>
        </p:spPr>
      </p:pic>
      <p:pic>
        <p:nvPicPr>
          <p:cNvPr id="28" name="Graphic 27">
            <a:extLst>
              <a:ext uri="{FF2B5EF4-FFF2-40B4-BE49-F238E27FC236}">
                <a16:creationId xmlns:a16="http://schemas.microsoft.com/office/drawing/2014/main" id="{D0AC9264-92B2-1237-1AE3-F6FFD0462FB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335612" y="2653101"/>
            <a:ext cx="2171163" cy="2171163"/>
          </a:xfrm>
          <a:prstGeom prst="rect">
            <a:avLst/>
          </a:prstGeom>
        </p:spPr>
      </p:pic>
      <p:pic>
        <p:nvPicPr>
          <p:cNvPr id="30" name="Graphic 29">
            <a:extLst>
              <a:ext uri="{FF2B5EF4-FFF2-40B4-BE49-F238E27FC236}">
                <a16:creationId xmlns:a16="http://schemas.microsoft.com/office/drawing/2014/main" id="{41CD06EF-16CB-8048-00B3-0C89848001C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034852" y="2578705"/>
            <a:ext cx="2171163" cy="2171163"/>
          </a:xfrm>
          <a:prstGeom prst="rect">
            <a:avLst/>
          </a:prstGeom>
        </p:spPr>
      </p:pic>
      <p:pic>
        <p:nvPicPr>
          <p:cNvPr id="32" name="Graphic 31">
            <a:extLst>
              <a:ext uri="{FF2B5EF4-FFF2-40B4-BE49-F238E27FC236}">
                <a16:creationId xmlns:a16="http://schemas.microsoft.com/office/drawing/2014/main" id="{9106B7A0-A358-820A-5439-2A40FC30ADF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734092" y="2483524"/>
            <a:ext cx="2171163" cy="2171163"/>
          </a:xfrm>
          <a:prstGeom prst="rect">
            <a:avLst/>
          </a:prstGeom>
        </p:spPr>
      </p:pic>
    </p:spTree>
    <p:extLst>
      <p:ext uri="{BB962C8B-B14F-4D97-AF65-F5344CB8AC3E}">
        <p14:creationId xmlns:p14="http://schemas.microsoft.com/office/powerpoint/2010/main" val="1983805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3"/>
          <a:stretch>
            <a:fillRect/>
          </a:stretch>
        </p:blipFill>
        <p:spPr>
          <a:xfrm>
            <a:off x="10868689" y="5674329"/>
            <a:ext cx="964306" cy="1034296"/>
          </a:xfrm>
          <a:prstGeom prst="rect">
            <a:avLst/>
          </a:prstGeom>
        </p:spPr>
      </p:pic>
      <p:sp>
        <p:nvSpPr>
          <p:cNvPr id="9" name="TextBox 8">
            <a:extLst>
              <a:ext uri="{FF2B5EF4-FFF2-40B4-BE49-F238E27FC236}">
                <a16:creationId xmlns:a16="http://schemas.microsoft.com/office/drawing/2014/main" id="{8FC73A0E-4BC6-20E8-54D7-514ED3CBA3C7}"/>
              </a:ext>
            </a:extLst>
          </p:cNvPr>
          <p:cNvSpPr txBox="1"/>
          <p:nvPr/>
        </p:nvSpPr>
        <p:spPr>
          <a:xfrm>
            <a:off x="3088419" y="1568250"/>
            <a:ext cx="5624623" cy="584775"/>
          </a:xfrm>
          <a:prstGeom prst="rect">
            <a:avLst/>
          </a:prstGeom>
          <a:noFill/>
        </p:spPr>
        <p:txBody>
          <a:bodyPr wrap="square" rtlCol="0">
            <a:spAutoFit/>
          </a:bodyPr>
          <a:lstStyle/>
          <a:p>
            <a:r>
              <a:rPr lang="en-US" b="1" dirty="0"/>
              <a:t> </a:t>
            </a:r>
            <a:r>
              <a:rPr lang="en-US" sz="3200" b="1" dirty="0" err="1"/>
              <a:t>RhD</a:t>
            </a:r>
            <a:r>
              <a:rPr lang="en-US" sz="3200" b="1" dirty="0"/>
              <a:t> Immunoglobulin (Ig)</a:t>
            </a:r>
            <a:r>
              <a:rPr lang="en-US" b="1" dirty="0"/>
              <a:t> </a:t>
            </a:r>
          </a:p>
        </p:txBody>
      </p:sp>
      <p:sp>
        <p:nvSpPr>
          <p:cNvPr id="10" name="TextBox 9">
            <a:extLst>
              <a:ext uri="{FF2B5EF4-FFF2-40B4-BE49-F238E27FC236}">
                <a16:creationId xmlns:a16="http://schemas.microsoft.com/office/drawing/2014/main" id="{18DF2539-19CB-64A3-34A8-A42D6DCC6056}"/>
              </a:ext>
            </a:extLst>
          </p:cNvPr>
          <p:cNvSpPr txBox="1"/>
          <p:nvPr/>
        </p:nvSpPr>
        <p:spPr>
          <a:xfrm>
            <a:off x="1189146" y="5628060"/>
            <a:ext cx="4190459" cy="923330"/>
          </a:xfrm>
          <a:prstGeom prst="rect">
            <a:avLst/>
          </a:prstGeom>
          <a:noFill/>
        </p:spPr>
        <p:txBody>
          <a:bodyPr wrap="square" rtlCol="0">
            <a:spAutoFit/>
          </a:bodyPr>
          <a:lstStyle/>
          <a:p>
            <a:pPr algn="ctr"/>
            <a:r>
              <a:rPr lang="en-US" b="1" dirty="0" err="1"/>
              <a:t>RhD</a:t>
            </a:r>
            <a:r>
              <a:rPr lang="en-US" b="1" dirty="0"/>
              <a:t> negative mother &amp; </a:t>
            </a:r>
            <a:r>
              <a:rPr lang="en-US" b="1" dirty="0" err="1"/>
              <a:t>RhD</a:t>
            </a:r>
            <a:r>
              <a:rPr lang="en-US" b="1" dirty="0"/>
              <a:t> positive fetus </a:t>
            </a:r>
          </a:p>
          <a:p>
            <a:pPr algn="ctr"/>
            <a:r>
              <a:rPr lang="en-US" dirty="0"/>
              <a:t>RhD Ig injection given to prevent anti-D antibodies from developing in the mother</a:t>
            </a:r>
            <a:endParaRPr lang="en-US" strike="dblStrike" dirty="0"/>
          </a:p>
        </p:txBody>
      </p:sp>
      <p:sp>
        <p:nvSpPr>
          <p:cNvPr id="11" name="TextBox 10">
            <a:extLst>
              <a:ext uri="{FF2B5EF4-FFF2-40B4-BE49-F238E27FC236}">
                <a16:creationId xmlns:a16="http://schemas.microsoft.com/office/drawing/2014/main" id="{DA2AFF17-0260-CAFF-8D61-E5DEB17C5209}"/>
              </a:ext>
            </a:extLst>
          </p:cNvPr>
          <p:cNvSpPr txBox="1"/>
          <p:nvPr/>
        </p:nvSpPr>
        <p:spPr>
          <a:xfrm>
            <a:off x="5840675" y="5573025"/>
            <a:ext cx="2743345" cy="1200329"/>
          </a:xfrm>
          <a:prstGeom prst="rect">
            <a:avLst/>
          </a:prstGeom>
          <a:noFill/>
        </p:spPr>
        <p:txBody>
          <a:bodyPr wrap="square" rtlCol="0">
            <a:spAutoFit/>
          </a:bodyPr>
          <a:lstStyle/>
          <a:p>
            <a:pPr algn="ctr"/>
            <a:r>
              <a:rPr lang="en-US" dirty="0"/>
              <a:t>Prevents the mother developing anti-D antibodies &amp; limits development of HDFN</a:t>
            </a:r>
          </a:p>
        </p:txBody>
      </p:sp>
      <p:pic>
        <p:nvPicPr>
          <p:cNvPr id="12" name="Content Placeholder 2" descr="A glass bottle with a blue liquid&#10;&#10;Description automatically generated">
            <a:extLst>
              <a:ext uri="{FF2B5EF4-FFF2-40B4-BE49-F238E27FC236}">
                <a16:creationId xmlns:a16="http://schemas.microsoft.com/office/drawing/2014/main" id="{6B1EF0EC-682B-65A8-7D58-014390B29E8A}"/>
              </a:ext>
            </a:extLst>
          </p:cNvPr>
          <p:cNvPicPr>
            <a:picLocks noGrp="1" noChangeAspect="1"/>
          </p:cNvPicPr>
          <p:nvPr>
            <p:ph idx="1"/>
          </p:nvPr>
        </p:nvPicPr>
        <p:blipFill rotWithShape="1">
          <a:blip r:embed="rId4"/>
          <a:srcRect l="21152" t="11930" r="20288"/>
          <a:stretch/>
        </p:blipFill>
        <p:spPr>
          <a:xfrm>
            <a:off x="10164351" y="3014786"/>
            <a:ext cx="1272778" cy="1914158"/>
          </a:xfrm>
        </p:spPr>
      </p:pic>
      <p:pic>
        <p:nvPicPr>
          <p:cNvPr id="13" name="Picture 12" descr="A close-up of a syringe&#10;&#10;Description automatically generated">
            <a:extLst>
              <a:ext uri="{FF2B5EF4-FFF2-40B4-BE49-F238E27FC236}">
                <a16:creationId xmlns:a16="http://schemas.microsoft.com/office/drawing/2014/main" id="{6C0EDE12-5934-AAF2-EA0C-FED161F62CA2}"/>
              </a:ext>
            </a:extLst>
          </p:cNvPr>
          <p:cNvPicPr>
            <a:picLocks noChangeAspect="1"/>
          </p:cNvPicPr>
          <p:nvPr/>
        </p:nvPicPr>
        <p:blipFill rotWithShape="1">
          <a:blip r:embed="rId5"/>
          <a:srcRect l="17330" r="25730"/>
          <a:stretch/>
        </p:blipFill>
        <p:spPr>
          <a:xfrm rot="6788993">
            <a:off x="9125057" y="1486251"/>
            <a:ext cx="1113631" cy="1957547"/>
          </a:xfrm>
          <a:prstGeom prst="rect">
            <a:avLst/>
          </a:prstGeom>
        </p:spPr>
      </p:pic>
      <p:pic>
        <p:nvPicPr>
          <p:cNvPr id="5" name="Graphic 4">
            <a:extLst>
              <a:ext uri="{FF2B5EF4-FFF2-40B4-BE49-F238E27FC236}">
                <a16:creationId xmlns:a16="http://schemas.microsoft.com/office/drawing/2014/main" id="{ED4CEC46-811D-C7FF-87CC-4088E563BD9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89146" y="2153025"/>
            <a:ext cx="3291625" cy="3291625"/>
          </a:xfrm>
          <a:prstGeom prst="rect">
            <a:avLst/>
          </a:prstGeom>
        </p:spPr>
      </p:pic>
      <p:pic>
        <p:nvPicPr>
          <p:cNvPr id="15" name="Graphic 14">
            <a:extLst>
              <a:ext uri="{FF2B5EF4-FFF2-40B4-BE49-F238E27FC236}">
                <a16:creationId xmlns:a16="http://schemas.microsoft.com/office/drawing/2014/main" id="{5CA9EC61-5586-11B0-D53B-58CECB8B71E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379605" y="2217212"/>
            <a:ext cx="3291625" cy="3291625"/>
          </a:xfrm>
          <a:prstGeom prst="rect">
            <a:avLst/>
          </a:prstGeom>
        </p:spPr>
      </p:pic>
    </p:spTree>
    <p:extLst>
      <p:ext uri="{BB962C8B-B14F-4D97-AF65-F5344CB8AC3E}">
        <p14:creationId xmlns:p14="http://schemas.microsoft.com/office/powerpoint/2010/main" val="1942347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0ACCBA-E7AD-6EFF-B608-5685B6B58E98}"/>
              </a:ext>
            </a:extLst>
          </p:cNvPr>
          <p:cNvSpPr>
            <a:spLocks noGrp="1"/>
          </p:cNvSpPr>
          <p:nvPr>
            <p:ph idx="1"/>
          </p:nvPr>
        </p:nvSpPr>
        <p:spPr/>
        <p:txBody>
          <a:bodyPr>
            <a:normAutofit/>
          </a:bodyPr>
          <a:lstStyle/>
          <a:p>
            <a:pPr marL="0" indent="0" algn="ctr">
              <a:buNone/>
            </a:pPr>
            <a:r>
              <a:rPr lang="en-US" sz="3200" b="1" dirty="0" err="1"/>
              <a:t>RhD</a:t>
            </a:r>
            <a:r>
              <a:rPr lang="en-US" sz="3200" b="1" dirty="0"/>
              <a:t> Immunoglobulin (Ig) </a:t>
            </a:r>
          </a:p>
          <a:p>
            <a:r>
              <a:rPr lang="en-US" dirty="0"/>
              <a:t>Derived from human plasma</a:t>
            </a:r>
          </a:p>
          <a:p>
            <a:r>
              <a:rPr lang="en-US" dirty="0"/>
              <a:t>Male donors are injected with small volume of </a:t>
            </a:r>
            <a:r>
              <a:rPr lang="en-US" dirty="0" err="1"/>
              <a:t>RhD</a:t>
            </a:r>
            <a:r>
              <a:rPr lang="en-US" dirty="0"/>
              <a:t> positive blood and those that develop anti-D antibodies then donate their plasma</a:t>
            </a:r>
          </a:p>
          <a:p>
            <a:r>
              <a:rPr lang="en-US" dirty="0"/>
              <a:t>Plasma is then sent for processing and manufacture of </a:t>
            </a:r>
            <a:r>
              <a:rPr lang="en-US" dirty="0" err="1"/>
              <a:t>RhD</a:t>
            </a:r>
            <a:r>
              <a:rPr lang="en-US" dirty="0"/>
              <a:t> Ig </a:t>
            </a:r>
          </a:p>
          <a:p>
            <a:r>
              <a:rPr lang="en-US" dirty="0"/>
              <a:t>Cost (funded by Australian healthcare system) </a:t>
            </a:r>
          </a:p>
          <a:p>
            <a:endParaRPr lang="en-US" dirty="0"/>
          </a:p>
        </p:txBody>
      </p:sp>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3"/>
          <a:stretch>
            <a:fillRect/>
          </a:stretch>
        </p:blipFill>
        <p:spPr>
          <a:xfrm>
            <a:off x="11222931" y="5659815"/>
            <a:ext cx="964306" cy="1034296"/>
          </a:xfrm>
          <a:prstGeom prst="rect">
            <a:avLst/>
          </a:prstGeom>
        </p:spPr>
      </p:pic>
      <p:pic>
        <p:nvPicPr>
          <p:cNvPr id="2" name="Picture 1">
            <a:extLst>
              <a:ext uri="{FF2B5EF4-FFF2-40B4-BE49-F238E27FC236}">
                <a16:creationId xmlns:a16="http://schemas.microsoft.com/office/drawing/2014/main" id="{F074A589-7D8E-3F19-3627-CF0564B08E85}"/>
              </a:ext>
            </a:extLst>
          </p:cNvPr>
          <p:cNvPicPr>
            <a:picLocks noChangeAspect="1"/>
          </p:cNvPicPr>
          <p:nvPr/>
        </p:nvPicPr>
        <p:blipFill>
          <a:blip r:embed="rId4"/>
          <a:stretch>
            <a:fillRect/>
          </a:stretch>
        </p:blipFill>
        <p:spPr>
          <a:xfrm>
            <a:off x="7903369" y="4386184"/>
            <a:ext cx="2578100" cy="1612900"/>
          </a:xfrm>
          <a:prstGeom prst="rect">
            <a:avLst/>
          </a:prstGeom>
        </p:spPr>
      </p:pic>
    </p:spTree>
    <p:extLst>
      <p:ext uri="{BB962C8B-B14F-4D97-AF65-F5344CB8AC3E}">
        <p14:creationId xmlns:p14="http://schemas.microsoft.com/office/powerpoint/2010/main" val="1094802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A glass bottle with a blue liquid&#10;&#10;Description automatically generated">
            <a:extLst>
              <a:ext uri="{FF2B5EF4-FFF2-40B4-BE49-F238E27FC236}">
                <a16:creationId xmlns:a16="http://schemas.microsoft.com/office/drawing/2014/main" id="{7DE8651A-9DD6-D2BF-CED1-BC58F3F9E0BA}"/>
              </a:ext>
            </a:extLst>
          </p:cNvPr>
          <p:cNvPicPr>
            <a:picLocks noGrp="1" noChangeAspect="1"/>
          </p:cNvPicPr>
          <p:nvPr>
            <p:ph idx="1"/>
          </p:nvPr>
        </p:nvPicPr>
        <p:blipFill rotWithShape="1">
          <a:blip r:embed="rId3"/>
          <a:srcRect l="21152" t="11930" r="20288"/>
          <a:stretch/>
        </p:blipFill>
        <p:spPr>
          <a:xfrm>
            <a:off x="656828" y="3949805"/>
            <a:ext cx="1272778" cy="1914158"/>
          </a:xfrm>
        </p:spPr>
      </p:pic>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4"/>
          <a:stretch>
            <a:fillRect/>
          </a:stretch>
        </p:blipFill>
        <p:spPr>
          <a:xfrm>
            <a:off x="11222931" y="5659815"/>
            <a:ext cx="964306" cy="1034296"/>
          </a:xfrm>
          <a:prstGeom prst="rect">
            <a:avLst/>
          </a:prstGeom>
        </p:spPr>
      </p:pic>
      <p:pic>
        <p:nvPicPr>
          <p:cNvPr id="9" name="Picture 8" descr="A close-up of a syringe&#10;&#10;Description automatically generated">
            <a:extLst>
              <a:ext uri="{FF2B5EF4-FFF2-40B4-BE49-F238E27FC236}">
                <a16:creationId xmlns:a16="http://schemas.microsoft.com/office/drawing/2014/main" id="{179BC28F-CB74-51A6-7636-22CD95FC4A78}"/>
              </a:ext>
            </a:extLst>
          </p:cNvPr>
          <p:cNvPicPr>
            <a:picLocks noChangeAspect="1"/>
          </p:cNvPicPr>
          <p:nvPr/>
        </p:nvPicPr>
        <p:blipFill rotWithShape="1">
          <a:blip r:embed="rId5"/>
          <a:srcRect l="17330" r="25730"/>
          <a:stretch/>
        </p:blipFill>
        <p:spPr>
          <a:xfrm>
            <a:off x="357187" y="1570116"/>
            <a:ext cx="1113631" cy="1957547"/>
          </a:xfrm>
          <a:prstGeom prst="rect">
            <a:avLst/>
          </a:prstGeom>
        </p:spPr>
      </p:pic>
      <p:sp>
        <p:nvSpPr>
          <p:cNvPr id="11" name="TextBox 10">
            <a:extLst>
              <a:ext uri="{FF2B5EF4-FFF2-40B4-BE49-F238E27FC236}">
                <a16:creationId xmlns:a16="http://schemas.microsoft.com/office/drawing/2014/main" id="{E56108F6-70F7-5FAD-8781-DFEA9E879DC1}"/>
              </a:ext>
            </a:extLst>
          </p:cNvPr>
          <p:cNvSpPr txBox="1"/>
          <p:nvPr/>
        </p:nvSpPr>
        <p:spPr>
          <a:xfrm>
            <a:off x="2131466" y="1924423"/>
            <a:ext cx="9510074" cy="4801314"/>
          </a:xfrm>
          <a:prstGeom prst="rect">
            <a:avLst/>
          </a:prstGeom>
          <a:noFill/>
        </p:spPr>
        <p:txBody>
          <a:bodyPr wrap="square" rtlCol="0">
            <a:spAutoFit/>
          </a:bodyPr>
          <a:lstStyle/>
          <a:p>
            <a:pPr algn="ctr"/>
            <a:r>
              <a:rPr lang="en-US" sz="3200" b="1" dirty="0"/>
              <a:t>Currently all </a:t>
            </a:r>
            <a:r>
              <a:rPr lang="en-US" sz="3200" b="1" dirty="0" err="1"/>
              <a:t>RhD</a:t>
            </a:r>
            <a:r>
              <a:rPr lang="en-US" sz="3200" b="1" dirty="0"/>
              <a:t> negative women receive prophylaxis </a:t>
            </a:r>
            <a:r>
              <a:rPr lang="en-US" sz="3200" b="1" dirty="0" err="1"/>
              <a:t>RhD</a:t>
            </a:r>
            <a:r>
              <a:rPr lang="en-US" sz="3200" b="1" dirty="0"/>
              <a:t> Ig</a:t>
            </a:r>
            <a:r>
              <a:rPr lang="en-US" dirty="0"/>
              <a:t> </a:t>
            </a:r>
          </a:p>
          <a:p>
            <a:pPr marL="285750" indent="-285750">
              <a:buFont typeface="Arial" panose="020B0604020202020204" pitchFamily="34" charset="0"/>
              <a:buChar char="•"/>
            </a:pPr>
            <a:r>
              <a:rPr lang="en-US" sz="2800" dirty="0"/>
              <a:t>Assumes that the baby is </a:t>
            </a:r>
            <a:r>
              <a:rPr lang="en-US" sz="2800" dirty="0" err="1"/>
              <a:t>RhD</a:t>
            </a:r>
            <a:r>
              <a:rPr lang="en-US" sz="2800" dirty="0"/>
              <a:t> positive until birth and a cord blood test confirms otherwise</a:t>
            </a:r>
          </a:p>
          <a:p>
            <a:pPr marL="285750" indent="-285750">
              <a:buFont typeface="Arial" panose="020B0604020202020204" pitchFamily="34" charset="0"/>
              <a:buChar char="•"/>
            </a:pPr>
            <a:r>
              <a:rPr lang="en-US" sz="2800" dirty="0"/>
              <a:t>Currently </a:t>
            </a:r>
            <a:r>
              <a:rPr lang="en-US" sz="2800" dirty="0" err="1"/>
              <a:t>RhD</a:t>
            </a:r>
            <a:r>
              <a:rPr lang="en-US" sz="2800" dirty="0"/>
              <a:t> Ig given to all </a:t>
            </a:r>
            <a:r>
              <a:rPr lang="en-US" sz="2800" dirty="0" err="1"/>
              <a:t>RhD</a:t>
            </a:r>
            <a:r>
              <a:rPr lang="en-US" sz="2800" dirty="0"/>
              <a:t> negative women at:</a:t>
            </a:r>
          </a:p>
          <a:p>
            <a:pPr marL="742950" lvl="1" indent="-285750">
              <a:buFont typeface="Arial" panose="020B0604020202020204" pitchFamily="34" charset="0"/>
              <a:buChar char="•"/>
            </a:pPr>
            <a:r>
              <a:rPr lang="en-US" sz="2800" dirty="0"/>
              <a:t>28 weeks &amp; 32 weeks</a:t>
            </a:r>
          </a:p>
          <a:p>
            <a:pPr marL="742950" lvl="1" indent="-285750">
              <a:buFont typeface="Arial" panose="020B0604020202020204" pitchFamily="34" charset="0"/>
              <a:buChar char="•"/>
            </a:pPr>
            <a:r>
              <a:rPr lang="en-US" sz="2800" dirty="0"/>
              <a:t>following </a:t>
            </a:r>
            <a:r>
              <a:rPr lang="en-US" sz="2800" dirty="0" err="1"/>
              <a:t>sensitising</a:t>
            </a:r>
            <a:r>
              <a:rPr lang="en-US" sz="2800" dirty="0"/>
              <a:t> events</a:t>
            </a:r>
          </a:p>
          <a:p>
            <a:pPr marL="742950" lvl="1" indent="-285750">
              <a:buFont typeface="Arial" panose="020B0604020202020204" pitchFamily="34" charset="0"/>
              <a:buChar char="•"/>
            </a:pPr>
            <a:r>
              <a:rPr lang="en-US" sz="2800" dirty="0"/>
              <a:t>and following cord blood test that confirms the baby is </a:t>
            </a:r>
            <a:r>
              <a:rPr lang="en-US" sz="2800" dirty="0" err="1"/>
              <a:t>RhD</a:t>
            </a:r>
            <a:r>
              <a:rPr lang="en-US" sz="2800" dirty="0"/>
              <a:t> positive</a:t>
            </a:r>
          </a:p>
          <a:p>
            <a:pPr marL="285750" indent="-285750">
              <a:buFont typeface="Arial" panose="020B0604020202020204" pitchFamily="34" charset="0"/>
              <a:buChar char="•"/>
            </a:pPr>
            <a:r>
              <a:rPr lang="en-US" sz="2800" dirty="0">
                <a:solidFill>
                  <a:srgbClr val="FF0000"/>
                </a:solidFill>
              </a:rPr>
              <a:t>40% of RhD negative women will have an RhD negative baby</a:t>
            </a:r>
          </a:p>
          <a:p>
            <a:endParaRPr lang="en-US" dirty="0"/>
          </a:p>
        </p:txBody>
      </p:sp>
    </p:spTree>
    <p:extLst>
      <p:ext uri="{BB962C8B-B14F-4D97-AF65-F5344CB8AC3E}">
        <p14:creationId xmlns:p14="http://schemas.microsoft.com/office/powerpoint/2010/main" val="1552365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A diagram of a flowchart&#10;&#10;Description automatically generated">
            <a:extLst>
              <a:ext uri="{FF2B5EF4-FFF2-40B4-BE49-F238E27FC236}">
                <a16:creationId xmlns:a16="http://schemas.microsoft.com/office/drawing/2014/main" id="{6297837E-65FE-0CA8-0D35-6125C8A297F4}"/>
              </a:ext>
            </a:extLst>
          </p:cNvPr>
          <p:cNvPicPr>
            <a:picLocks noGrp="1" noChangeAspect="1"/>
          </p:cNvPicPr>
          <p:nvPr>
            <p:ph idx="1"/>
          </p:nvPr>
        </p:nvPicPr>
        <p:blipFill>
          <a:blip r:embed="rId3"/>
          <a:stretch>
            <a:fillRect/>
          </a:stretch>
        </p:blipFill>
        <p:spPr>
          <a:xfrm>
            <a:off x="5074634" y="2003425"/>
            <a:ext cx="3922332" cy="4351338"/>
          </a:xfrm>
        </p:spPr>
      </p:pic>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4"/>
          <a:stretch>
            <a:fillRect/>
          </a:stretch>
        </p:blipFill>
        <p:spPr>
          <a:xfrm>
            <a:off x="11222931" y="5659815"/>
            <a:ext cx="964306" cy="1034296"/>
          </a:xfrm>
          <a:prstGeom prst="rect">
            <a:avLst/>
          </a:prstGeom>
        </p:spPr>
      </p:pic>
      <p:sp>
        <p:nvSpPr>
          <p:cNvPr id="4" name="TextBox 3">
            <a:extLst>
              <a:ext uri="{FF2B5EF4-FFF2-40B4-BE49-F238E27FC236}">
                <a16:creationId xmlns:a16="http://schemas.microsoft.com/office/drawing/2014/main" id="{A0D76DC9-7F18-7371-D1B6-9FB5D4B39220}"/>
              </a:ext>
            </a:extLst>
          </p:cNvPr>
          <p:cNvSpPr txBox="1"/>
          <p:nvPr/>
        </p:nvSpPr>
        <p:spPr>
          <a:xfrm>
            <a:off x="660400" y="2266098"/>
            <a:ext cx="3124200" cy="2554545"/>
          </a:xfrm>
          <a:prstGeom prst="rect">
            <a:avLst/>
          </a:prstGeom>
          <a:noFill/>
        </p:spPr>
        <p:txBody>
          <a:bodyPr wrap="square" rtlCol="0">
            <a:spAutoFit/>
          </a:bodyPr>
          <a:lstStyle/>
          <a:p>
            <a:pPr algn="ctr"/>
            <a:r>
              <a:rPr lang="en-US" sz="4000" dirty="0"/>
              <a:t>Pregnancy care with the introduction of </a:t>
            </a:r>
            <a:r>
              <a:rPr lang="en-US" sz="4000" i="1" dirty="0"/>
              <a:t>RHD</a:t>
            </a:r>
            <a:r>
              <a:rPr lang="en-US" sz="4000" dirty="0"/>
              <a:t> NIPT</a:t>
            </a:r>
          </a:p>
        </p:txBody>
      </p:sp>
    </p:spTree>
    <p:extLst>
      <p:ext uri="{BB962C8B-B14F-4D97-AF65-F5344CB8AC3E}">
        <p14:creationId xmlns:p14="http://schemas.microsoft.com/office/powerpoint/2010/main" val="4174951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3"/>
          <a:stretch>
            <a:fillRect/>
          </a:stretch>
        </p:blipFill>
        <p:spPr>
          <a:xfrm>
            <a:off x="11048759" y="5674329"/>
            <a:ext cx="964306" cy="1034296"/>
          </a:xfrm>
          <a:prstGeom prst="rect">
            <a:avLst/>
          </a:prstGeom>
        </p:spPr>
      </p:pic>
      <p:pic>
        <p:nvPicPr>
          <p:cNvPr id="2" name="Picture 1">
            <a:extLst>
              <a:ext uri="{FF2B5EF4-FFF2-40B4-BE49-F238E27FC236}">
                <a16:creationId xmlns:a16="http://schemas.microsoft.com/office/drawing/2014/main" id="{11690600-DC47-EC7D-696E-A03CFD0A0294}"/>
              </a:ext>
            </a:extLst>
          </p:cNvPr>
          <p:cNvPicPr>
            <a:picLocks noChangeAspect="1"/>
          </p:cNvPicPr>
          <p:nvPr/>
        </p:nvPicPr>
        <p:blipFill rotWithShape="1">
          <a:blip r:embed="rId4"/>
          <a:srcRect l="24686" r="24790"/>
          <a:stretch/>
        </p:blipFill>
        <p:spPr>
          <a:xfrm>
            <a:off x="5538664" y="2463583"/>
            <a:ext cx="1114671" cy="2206255"/>
          </a:xfrm>
          <a:prstGeom prst="rect">
            <a:avLst/>
          </a:prstGeom>
        </p:spPr>
      </p:pic>
      <p:pic>
        <p:nvPicPr>
          <p:cNvPr id="3" name="Picture 2">
            <a:extLst>
              <a:ext uri="{FF2B5EF4-FFF2-40B4-BE49-F238E27FC236}">
                <a16:creationId xmlns:a16="http://schemas.microsoft.com/office/drawing/2014/main" id="{7A8D1033-4CBE-DDB8-02B7-2716927CBA96}"/>
              </a:ext>
            </a:extLst>
          </p:cNvPr>
          <p:cNvPicPr>
            <a:picLocks noChangeAspect="1"/>
          </p:cNvPicPr>
          <p:nvPr/>
        </p:nvPicPr>
        <p:blipFill>
          <a:blip r:embed="rId5"/>
          <a:stretch>
            <a:fillRect/>
          </a:stretch>
        </p:blipFill>
        <p:spPr>
          <a:xfrm>
            <a:off x="509449" y="1994272"/>
            <a:ext cx="1572438" cy="1572438"/>
          </a:xfrm>
          <a:prstGeom prst="rect">
            <a:avLst/>
          </a:prstGeom>
        </p:spPr>
      </p:pic>
      <p:pic>
        <p:nvPicPr>
          <p:cNvPr id="4" name="Picture 3">
            <a:extLst>
              <a:ext uri="{FF2B5EF4-FFF2-40B4-BE49-F238E27FC236}">
                <a16:creationId xmlns:a16="http://schemas.microsoft.com/office/drawing/2014/main" id="{02E51F9B-DEEB-5B1F-47D0-1BBDBEFD9287}"/>
              </a:ext>
            </a:extLst>
          </p:cNvPr>
          <p:cNvPicPr>
            <a:picLocks noChangeAspect="1"/>
          </p:cNvPicPr>
          <p:nvPr/>
        </p:nvPicPr>
        <p:blipFill rotWithShape="1">
          <a:blip r:embed="rId6"/>
          <a:srcRect l="25580" r="25793"/>
          <a:stretch/>
        </p:blipFill>
        <p:spPr>
          <a:xfrm>
            <a:off x="3029050" y="2197443"/>
            <a:ext cx="1414130" cy="2908190"/>
          </a:xfrm>
          <a:prstGeom prst="rect">
            <a:avLst/>
          </a:prstGeom>
        </p:spPr>
      </p:pic>
      <p:pic>
        <p:nvPicPr>
          <p:cNvPr id="12" name="Graphic 11" descr="Arrow: Slight curve with solid fill">
            <a:extLst>
              <a:ext uri="{FF2B5EF4-FFF2-40B4-BE49-F238E27FC236}">
                <a16:creationId xmlns:a16="http://schemas.microsoft.com/office/drawing/2014/main" id="{66BF31FF-7223-A5F3-B6D1-DE36FC72DD6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055353" y="2829584"/>
            <a:ext cx="914400" cy="914400"/>
          </a:xfrm>
          <a:prstGeom prst="rect">
            <a:avLst/>
          </a:prstGeom>
        </p:spPr>
      </p:pic>
      <p:pic>
        <p:nvPicPr>
          <p:cNvPr id="13" name="Graphic 12" descr="Arrow: Slight curve with solid fill">
            <a:extLst>
              <a:ext uri="{FF2B5EF4-FFF2-40B4-BE49-F238E27FC236}">
                <a16:creationId xmlns:a16="http://schemas.microsoft.com/office/drawing/2014/main" id="{3BF84F93-AD20-7F15-8184-19F8F39A991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67971" y="3320996"/>
            <a:ext cx="1114671" cy="1114671"/>
          </a:xfrm>
          <a:prstGeom prst="rect">
            <a:avLst/>
          </a:prstGeom>
        </p:spPr>
      </p:pic>
      <p:pic>
        <p:nvPicPr>
          <p:cNvPr id="14" name="Picture 13">
            <a:extLst>
              <a:ext uri="{FF2B5EF4-FFF2-40B4-BE49-F238E27FC236}">
                <a16:creationId xmlns:a16="http://schemas.microsoft.com/office/drawing/2014/main" id="{EB00CFC8-C227-D9C6-90BA-9F4A95F34CED}"/>
              </a:ext>
            </a:extLst>
          </p:cNvPr>
          <p:cNvPicPr>
            <a:picLocks noChangeAspect="1"/>
          </p:cNvPicPr>
          <p:nvPr/>
        </p:nvPicPr>
        <p:blipFill rotWithShape="1">
          <a:blip r:embed="rId4"/>
          <a:srcRect l="31019" t="-314" r="35245" b="314"/>
          <a:stretch/>
        </p:blipFill>
        <p:spPr>
          <a:xfrm>
            <a:off x="6566248" y="2829584"/>
            <a:ext cx="964306" cy="2858337"/>
          </a:xfrm>
          <a:prstGeom prst="rect">
            <a:avLst/>
          </a:prstGeom>
        </p:spPr>
      </p:pic>
      <p:sp>
        <p:nvSpPr>
          <p:cNvPr id="15" name="TextBox 14">
            <a:extLst>
              <a:ext uri="{FF2B5EF4-FFF2-40B4-BE49-F238E27FC236}">
                <a16:creationId xmlns:a16="http://schemas.microsoft.com/office/drawing/2014/main" id="{9900C5F4-E366-4448-D5E9-C15150BF26AA}"/>
              </a:ext>
            </a:extLst>
          </p:cNvPr>
          <p:cNvSpPr txBox="1"/>
          <p:nvPr/>
        </p:nvSpPr>
        <p:spPr>
          <a:xfrm>
            <a:off x="451032" y="3761137"/>
            <a:ext cx="1836937" cy="830997"/>
          </a:xfrm>
          <a:prstGeom prst="rect">
            <a:avLst/>
          </a:prstGeom>
          <a:noFill/>
        </p:spPr>
        <p:txBody>
          <a:bodyPr wrap="square" rtlCol="0">
            <a:spAutoFit/>
          </a:bodyPr>
          <a:lstStyle/>
          <a:p>
            <a:pPr algn="ctr"/>
            <a:r>
              <a:rPr lang="en-US" dirty="0"/>
              <a:t>Maternal blood sample collected </a:t>
            </a:r>
          </a:p>
          <a:p>
            <a:pPr algn="ctr"/>
            <a:r>
              <a:rPr lang="en-US" sz="1200" dirty="0"/>
              <a:t>(12-26 weeks gestation)</a:t>
            </a:r>
          </a:p>
        </p:txBody>
      </p:sp>
      <p:sp>
        <p:nvSpPr>
          <p:cNvPr id="16" name="TextBox 15">
            <a:extLst>
              <a:ext uri="{FF2B5EF4-FFF2-40B4-BE49-F238E27FC236}">
                <a16:creationId xmlns:a16="http://schemas.microsoft.com/office/drawing/2014/main" id="{9F6A9110-C756-A18F-9A9A-70E0816A7888}"/>
              </a:ext>
            </a:extLst>
          </p:cNvPr>
          <p:cNvSpPr txBox="1"/>
          <p:nvPr/>
        </p:nvSpPr>
        <p:spPr>
          <a:xfrm>
            <a:off x="5658885" y="1719451"/>
            <a:ext cx="1871669" cy="923330"/>
          </a:xfrm>
          <a:prstGeom prst="rect">
            <a:avLst/>
          </a:prstGeom>
          <a:noFill/>
        </p:spPr>
        <p:txBody>
          <a:bodyPr wrap="square" rtlCol="0">
            <a:spAutoFit/>
          </a:bodyPr>
          <a:lstStyle/>
          <a:p>
            <a:pPr algn="ctr"/>
            <a:r>
              <a:rPr lang="en-US" dirty="0"/>
              <a:t>Sample contains fetal and maternal DNA </a:t>
            </a:r>
          </a:p>
        </p:txBody>
      </p:sp>
      <p:sp>
        <p:nvSpPr>
          <p:cNvPr id="17" name="TextBox 16">
            <a:extLst>
              <a:ext uri="{FF2B5EF4-FFF2-40B4-BE49-F238E27FC236}">
                <a16:creationId xmlns:a16="http://schemas.microsoft.com/office/drawing/2014/main" id="{DED49485-0F41-510F-5EA2-8BDF3857D1BC}"/>
              </a:ext>
            </a:extLst>
          </p:cNvPr>
          <p:cNvSpPr txBox="1"/>
          <p:nvPr/>
        </p:nvSpPr>
        <p:spPr>
          <a:xfrm>
            <a:off x="2818930" y="4789699"/>
            <a:ext cx="1624250" cy="646331"/>
          </a:xfrm>
          <a:prstGeom prst="rect">
            <a:avLst/>
          </a:prstGeom>
          <a:noFill/>
        </p:spPr>
        <p:txBody>
          <a:bodyPr wrap="square" rtlCol="0">
            <a:spAutoFit/>
          </a:bodyPr>
          <a:lstStyle/>
          <a:p>
            <a:pPr algn="ctr"/>
            <a:r>
              <a:rPr lang="en-US" dirty="0"/>
              <a:t>Specimen sent for processing </a:t>
            </a:r>
          </a:p>
        </p:txBody>
      </p:sp>
      <p:sp>
        <p:nvSpPr>
          <p:cNvPr id="18" name="TextBox 17">
            <a:extLst>
              <a:ext uri="{FF2B5EF4-FFF2-40B4-BE49-F238E27FC236}">
                <a16:creationId xmlns:a16="http://schemas.microsoft.com/office/drawing/2014/main" id="{2A4BA23F-180F-ABED-632E-B4380454E9F6}"/>
              </a:ext>
            </a:extLst>
          </p:cNvPr>
          <p:cNvSpPr txBox="1"/>
          <p:nvPr/>
        </p:nvSpPr>
        <p:spPr>
          <a:xfrm>
            <a:off x="8802683" y="3586610"/>
            <a:ext cx="2510971" cy="1938992"/>
          </a:xfrm>
          <a:prstGeom prst="rect">
            <a:avLst/>
          </a:prstGeom>
          <a:noFill/>
        </p:spPr>
        <p:txBody>
          <a:bodyPr wrap="square" rtlCol="0">
            <a:spAutoFit/>
          </a:bodyPr>
          <a:lstStyle/>
          <a:p>
            <a:pPr algn="ctr"/>
            <a:r>
              <a:rPr lang="en-US" sz="2400" b="1" dirty="0">
                <a:solidFill>
                  <a:srgbClr val="1A3066"/>
                </a:solidFill>
              </a:rPr>
              <a:t>Fetal DNA fraction is used to determine the fetal </a:t>
            </a:r>
            <a:r>
              <a:rPr lang="en-US" sz="2400" b="1" dirty="0" err="1">
                <a:solidFill>
                  <a:srgbClr val="1A3066"/>
                </a:solidFill>
              </a:rPr>
              <a:t>RhD</a:t>
            </a:r>
            <a:r>
              <a:rPr lang="en-US" sz="2400" b="1" dirty="0">
                <a:solidFill>
                  <a:srgbClr val="1A3066"/>
                </a:solidFill>
              </a:rPr>
              <a:t> blood group</a:t>
            </a:r>
          </a:p>
        </p:txBody>
      </p:sp>
      <p:pic>
        <p:nvPicPr>
          <p:cNvPr id="19" name="Graphic 18" descr="Arrow: Slight curve with solid fill">
            <a:extLst>
              <a:ext uri="{FF2B5EF4-FFF2-40B4-BE49-F238E27FC236}">
                <a16:creationId xmlns:a16="http://schemas.microsoft.com/office/drawing/2014/main" id="{D414F704-352A-C31E-0462-AD2C1F91202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87464" y="3878332"/>
            <a:ext cx="1114671" cy="1114671"/>
          </a:xfrm>
          <a:prstGeom prst="rect">
            <a:avLst/>
          </a:prstGeom>
        </p:spPr>
      </p:pic>
      <p:sp>
        <p:nvSpPr>
          <p:cNvPr id="20" name="TextBox 19">
            <a:extLst>
              <a:ext uri="{FF2B5EF4-FFF2-40B4-BE49-F238E27FC236}">
                <a16:creationId xmlns:a16="http://schemas.microsoft.com/office/drawing/2014/main" id="{C6B5D4FB-0DEB-E401-027D-674C93064AA1}"/>
              </a:ext>
            </a:extLst>
          </p:cNvPr>
          <p:cNvSpPr txBox="1"/>
          <p:nvPr/>
        </p:nvSpPr>
        <p:spPr>
          <a:xfrm>
            <a:off x="1952359" y="1489019"/>
            <a:ext cx="2034788" cy="646331"/>
          </a:xfrm>
          <a:prstGeom prst="rect">
            <a:avLst/>
          </a:prstGeom>
          <a:noFill/>
        </p:spPr>
        <p:txBody>
          <a:bodyPr wrap="none" rtlCol="0">
            <a:spAutoFit/>
          </a:bodyPr>
          <a:lstStyle/>
          <a:p>
            <a:r>
              <a:rPr lang="en-US" sz="3600" b="1" i="1" dirty="0"/>
              <a:t>RHD</a:t>
            </a:r>
            <a:r>
              <a:rPr lang="en-US" b="1" dirty="0"/>
              <a:t> </a:t>
            </a:r>
            <a:r>
              <a:rPr lang="en-US" sz="3600" b="1" dirty="0"/>
              <a:t>NIPT</a:t>
            </a:r>
            <a:r>
              <a:rPr lang="en-US" b="1" dirty="0"/>
              <a:t> </a:t>
            </a:r>
          </a:p>
        </p:txBody>
      </p:sp>
    </p:spTree>
    <p:extLst>
      <p:ext uri="{BB962C8B-B14F-4D97-AF65-F5344CB8AC3E}">
        <p14:creationId xmlns:p14="http://schemas.microsoft.com/office/powerpoint/2010/main" val="2455026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3"/>
          <a:stretch>
            <a:fillRect/>
          </a:stretch>
        </p:blipFill>
        <p:spPr>
          <a:xfrm>
            <a:off x="10784544" y="5659815"/>
            <a:ext cx="964306" cy="1034296"/>
          </a:xfrm>
          <a:prstGeom prst="rect">
            <a:avLst/>
          </a:prstGeom>
        </p:spPr>
      </p:pic>
      <p:pic>
        <p:nvPicPr>
          <p:cNvPr id="2" name="Picture 1">
            <a:extLst>
              <a:ext uri="{FF2B5EF4-FFF2-40B4-BE49-F238E27FC236}">
                <a16:creationId xmlns:a16="http://schemas.microsoft.com/office/drawing/2014/main" id="{1AE67196-2E46-9C91-A21C-A200C50972AC}"/>
              </a:ext>
            </a:extLst>
          </p:cNvPr>
          <p:cNvPicPr>
            <a:picLocks noChangeAspect="1"/>
          </p:cNvPicPr>
          <p:nvPr/>
        </p:nvPicPr>
        <p:blipFill rotWithShape="1">
          <a:blip r:embed="rId4"/>
          <a:srcRect l="14902" r="12650"/>
          <a:stretch/>
        </p:blipFill>
        <p:spPr>
          <a:xfrm>
            <a:off x="443150" y="1471453"/>
            <a:ext cx="3175262" cy="4382850"/>
          </a:xfrm>
          <a:prstGeom prst="rect">
            <a:avLst/>
          </a:prstGeom>
        </p:spPr>
      </p:pic>
      <p:sp>
        <p:nvSpPr>
          <p:cNvPr id="4" name="TextBox 3">
            <a:extLst>
              <a:ext uri="{FF2B5EF4-FFF2-40B4-BE49-F238E27FC236}">
                <a16:creationId xmlns:a16="http://schemas.microsoft.com/office/drawing/2014/main" id="{D28794C6-22DD-58D6-B404-45C29E9D1F93}"/>
              </a:ext>
            </a:extLst>
          </p:cNvPr>
          <p:cNvSpPr txBox="1"/>
          <p:nvPr/>
        </p:nvSpPr>
        <p:spPr>
          <a:xfrm>
            <a:off x="6779623" y="1855215"/>
            <a:ext cx="4441371" cy="3631763"/>
          </a:xfrm>
          <a:prstGeom prst="rect">
            <a:avLst/>
          </a:prstGeom>
          <a:noFill/>
        </p:spPr>
        <p:txBody>
          <a:bodyPr wrap="square" rtlCol="0">
            <a:spAutoFit/>
          </a:bodyPr>
          <a:lstStyle/>
          <a:p>
            <a:pPr algn="ctr"/>
            <a:r>
              <a:rPr lang="en-US" sz="3200" b="1" dirty="0"/>
              <a:t>Consent – </a:t>
            </a:r>
            <a:r>
              <a:rPr lang="en-US" sz="3200" b="1" i="1" dirty="0"/>
              <a:t>RHD</a:t>
            </a:r>
            <a:r>
              <a:rPr lang="en-US" sz="3200" b="1" dirty="0"/>
              <a:t> NIPT</a:t>
            </a:r>
          </a:p>
          <a:p>
            <a:pPr marL="285750" indent="-285750" algn="just">
              <a:lnSpc>
                <a:spcPct val="150000"/>
              </a:lnSpc>
              <a:buFont typeface="Arial" panose="020B0604020202020204" pitchFamily="34" charset="0"/>
              <a:buChar char="•"/>
            </a:pPr>
            <a:r>
              <a:rPr lang="en-US" sz="2400" dirty="0"/>
              <a:t>Informed consent</a:t>
            </a:r>
          </a:p>
          <a:p>
            <a:pPr marL="285750" indent="-285750" algn="just">
              <a:lnSpc>
                <a:spcPct val="150000"/>
              </a:lnSpc>
              <a:buFont typeface="Arial" panose="020B0604020202020204" pitchFamily="34" charset="0"/>
              <a:buChar char="•"/>
            </a:pPr>
            <a:r>
              <a:rPr lang="en-US" sz="2400" dirty="0"/>
              <a:t>Information provision</a:t>
            </a:r>
          </a:p>
          <a:p>
            <a:pPr marL="285750" indent="-285750" algn="just">
              <a:lnSpc>
                <a:spcPct val="150000"/>
              </a:lnSpc>
              <a:buFont typeface="Arial" panose="020B0604020202020204" pitchFamily="34" charset="0"/>
              <a:buChar char="•"/>
            </a:pPr>
            <a:r>
              <a:rPr lang="en-US" sz="2400" dirty="0"/>
              <a:t>Risks and benefits </a:t>
            </a:r>
          </a:p>
          <a:p>
            <a:pPr marL="285750" indent="-285750" algn="just">
              <a:lnSpc>
                <a:spcPct val="150000"/>
              </a:lnSpc>
              <a:buFont typeface="Arial" panose="020B0604020202020204" pitchFamily="34" charset="0"/>
              <a:buChar char="•"/>
            </a:pPr>
            <a:r>
              <a:rPr lang="en-US" sz="2400" dirty="0"/>
              <a:t>% accuracy</a:t>
            </a:r>
          </a:p>
          <a:p>
            <a:r>
              <a:rPr lang="en-US" dirty="0"/>
              <a: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11" name="Content Placeholder 10">
            <a:extLst>
              <a:ext uri="{FF2B5EF4-FFF2-40B4-BE49-F238E27FC236}">
                <a16:creationId xmlns:a16="http://schemas.microsoft.com/office/drawing/2014/main" id="{480B6F56-9621-0B27-427E-23E17C2D272E}"/>
              </a:ext>
            </a:extLst>
          </p:cNvPr>
          <p:cNvPicPr>
            <a:picLocks noGrp="1" noChangeAspect="1"/>
          </p:cNvPicPr>
          <p:nvPr>
            <p:ph idx="1"/>
          </p:nvPr>
        </p:nvPicPr>
        <p:blipFill>
          <a:blip r:embed="rId5">
            <a:extLst>
              <a:ext uri="{96DAC541-7B7A-43D3-8B79-37D633B846F1}">
                <asvg:svgBlip xmlns:asvg="http://schemas.microsoft.com/office/drawing/2016/SVG/main" r:embed="rId6"/>
              </a:ext>
            </a:extLst>
          </a:blip>
          <a:stretch>
            <a:fillRect/>
          </a:stretch>
        </p:blipFill>
        <p:spPr>
          <a:xfrm>
            <a:off x="3922293" y="3429000"/>
            <a:ext cx="2553449" cy="2553449"/>
          </a:xfrm>
        </p:spPr>
      </p:pic>
    </p:spTree>
    <p:extLst>
      <p:ext uri="{BB962C8B-B14F-4D97-AF65-F5344CB8AC3E}">
        <p14:creationId xmlns:p14="http://schemas.microsoft.com/office/powerpoint/2010/main" val="2626770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3"/>
          <a:stretch>
            <a:fillRect/>
          </a:stretch>
        </p:blipFill>
        <p:spPr>
          <a:xfrm>
            <a:off x="10835808" y="5601758"/>
            <a:ext cx="964306" cy="1034296"/>
          </a:xfrm>
          <a:prstGeom prst="rect">
            <a:avLst/>
          </a:prstGeom>
        </p:spPr>
      </p:pic>
      <p:sp>
        <p:nvSpPr>
          <p:cNvPr id="4" name="Content Placeholder 3">
            <a:extLst>
              <a:ext uri="{FF2B5EF4-FFF2-40B4-BE49-F238E27FC236}">
                <a16:creationId xmlns:a16="http://schemas.microsoft.com/office/drawing/2014/main" id="{5C0FE11A-00D7-4B01-4470-0C1914276C72}"/>
              </a:ext>
            </a:extLst>
          </p:cNvPr>
          <p:cNvSpPr>
            <a:spLocks noGrp="1"/>
          </p:cNvSpPr>
          <p:nvPr>
            <p:ph idx="1"/>
          </p:nvPr>
        </p:nvSpPr>
        <p:spPr>
          <a:xfrm>
            <a:off x="801189" y="1896020"/>
            <a:ext cx="7950926" cy="4083532"/>
          </a:xfrm>
        </p:spPr>
        <p:txBody>
          <a:bodyPr>
            <a:normAutofit/>
          </a:bodyPr>
          <a:lstStyle/>
          <a:p>
            <a:pPr marL="0" indent="0" algn="ctr">
              <a:buNone/>
            </a:pPr>
            <a:r>
              <a:rPr lang="en-US" sz="3600" b="1" dirty="0" err="1"/>
              <a:t>RhD</a:t>
            </a:r>
            <a:r>
              <a:rPr lang="en-US" sz="3600" b="1" dirty="0"/>
              <a:t> Immunoglobulin (Ig) use guided by </a:t>
            </a:r>
            <a:r>
              <a:rPr lang="en-US" sz="3600" b="1" i="1" dirty="0"/>
              <a:t>RHD</a:t>
            </a:r>
            <a:r>
              <a:rPr lang="en-US" sz="3600" b="1" dirty="0"/>
              <a:t> NIPT </a:t>
            </a:r>
          </a:p>
          <a:p>
            <a:r>
              <a:rPr lang="en-US" sz="3200" dirty="0"/>
              <a:t>RhD negative mother</a:t>
            </a:r>
          </a:p>
          <a:p>
            <a:pPr lvl="1"/>
            <a:r>
              <a:rPr lang="en-US" sz="2800" dirty="0" err="1"/>
              <a:t>RhD</a:t>
            </a:r>
            <a:r>
              <a:rPr lang="en-US" sz="2800" dirty="0"/>
              <a:t> positive fetus </a:t>
            </a:r>
          </a:p>
          <a:p>
            <a:pPr lvl="1"/>
            <a:r>
              <a:rPr lang="en-US" sz="2800" dirty="0"/>
              <a:t>inconclusive fetal results</a:t>
            </a:r>
          </a:p>
          <a:p>
            <a:pPr lvl="1"/>
            <a:r>
              <a:rPr lang="en-US" sz="2800" dirty="0"/>
              <a:t>following </a:t>
            </a:r>
            <a:r>
              <a:rPr lang="en-US" sz="2800" dirty="0" err="1"/>
              <a:t>sensitising</a:t>
            </a:r>
            <a:r>
              <a:rPr lang="en-US" sz="2800" dirty="0"/>
              <a:t> events </a:t>
            </a:r>
          </a:p>
          <a:p>
            <a:pPr lvl="1"/>
            <a:r>
              <a:rPr lang="en-US" sz="2800" dirty="0"/>
              <a:t>following cord blood sample confirming </a:t>
            </a:r>
            <a:r>
              <a:rPr lang="en-US" sz="2800" dirty="0" err="1"/>
              <a:t>RhD</a:t>
            </a:r>
            <a:r>
              <a:rPr lang="en-US" sz="2800" dirty="0"/>
              <a:t> positive baby</a:t>
            </a:r>
          </a:p>
          <a:p>
            <a:endParaRPr lang="en-US" sz="3200" dirty="0">
              <a:highlight>
                <a:srgbClr val="FFFF00"/>
              </a:highlight>
            </a:endParaRPr>
          </a:p>
          <a:p>
            <a:pPr marL="0" indent="0">
              <a:buNone/>
            </a:pPr>
            <a:endParaRPr lang="en-US" dirty="0"/>
          </a:p>
        </p:txBody>
      </p:sp>
      <p:pic>
        <p:nvPicPr>
          <p:cNvPr id="9" name="Picture 8">
            <a:extLst>
              <a:ext uri="{FF2B5EF4-FFF2-40B4-BE49-F238E27FC236}">
                <a16:creationId xmlns:a16="http://schemas.microsoft.com/office/drawing/2014/main" id="{24F24E12-244D-BF38-BA1B-07B6AF134512}"/>
              </a:ext>
            </a:extLst>
          </p:cNvPr>
          <p:cNvPicPr>
            <a:picLocks noChangeAspect="1"/>
          </p:cNvPicPr>
          <p:nvPr/>
        </p:nvPicPr>
        <p:blipFill>
          <a:blip r:embed="rId4"/>
          <a:stretch>
            <a:fillRect/>
          </a:stretch>
        </p:blipFill>
        <p:spPr>
          <a:xfrm>
            <a:off x="8999566" y="2114068"/>
            <a:ext cx="2800548" cy="2800548"/>
          </a:xfrm>
          <a:prstGeom prst="rect">
            <a:avLst/>
          </a:prstGeom>
        </p:spPr>
      </p:pic>
    </p:spTree>
    <p:extLst>
      <p:ext uri="{BB962C8B-B14F-4D97-AF65-F5344CB8AC3E}">
        <p14:creationId xmlns:p14="http://schemas.microsoft.com/office/powerpoint/2010/main" val="2195280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0ACCBA-E7AD-6EFF-B608-5685B6B58E98}"/>
              </a:ext>
            </a:extLst>
          </p:cNvPr>
          <p:cNvSpPr>
            <a:spLocks noGrp="1"/>
          </p:cNvSpPr>
          <p:nvPr>
            <p:ph idx="1"/>
          </p:nvPr>
        </p:nvSpPr>
        <p:spPr/>
        <p:txBody>
          <a:bodyPr>
            <a:normAutofit lnSpcReduction="10000"/>
          </a:bodyPr>
          <a:lstStyle/>
          <a:p>
            <a:pPr marL="0" indent="0" algn="ctr">
              <a:buNone/>
            </a:pPr>
            <a:r>
              <a:rPr lang="en-US" sz="3200" b="1" dirty="0"/>
              <a:t>Specimen collection for </a:t>
            </a:r>
            <a:r>
              <a:rPr lang="en-US" sz="3200" b="1" i="1" dirty="0"/>
              <a:t>RHD</a:t>
            </a:r>
            <a:r>
              <a:rPr lang="en-US" sz="3200" b="1" dirty="0"/>
              <a:t> NIPT </a:t>
            </a:r>
          </a:p>
          <a:p>
            <a:r>
              <a:rPr lang="en-US" sz="2400" b="1" dirty="0"/>
              <a:t>Request form</a:t>
            </a:r>
          </a:p>
          <a:p>
            <a:r>
              <a:rPr lang="en-US" sz="2400" b="1" dirty="0"/>
              <a:t>Specimen tube</a:t>
            </a:r>
          </a:p>
          <a:p>
            <a:pPr lvl="1"/>
            <a:r>
              <a:rPr lang="en-US" sz="2000" dirty="0" err="1"/>
              <a:t>Streck</a:t>
            </a:r>
            <a:r>
              <a:rPr lang="en-US" sz="2000" dirty="0"/>
              <a:t> or EDTA</a:t>
            </a:r>
          </a:p>
          <a:p>
            <a:pPr lvl="1"/>
            <a:r>
              <a:rPr lang="en-US" sz="2000" dirty="0"/>
              <a:t>volume, storage and order of draw</a:t>
            </a:r>
          </a:p>
          <a:p>
            <a:r>
              <a:rPr lang="en-US" sz="2400" b="1" dirty="0"/>
              <a:t>Minimum requirements for testing </a:t>
            </a:r>
          </a:p>
          <a:p>
            <a:pPr lvl="1"/>
            <a:r>
              <a:rPr lang="en-US" sz="2000" dirty="0"/>
              <a:t>labelling</a:t>
            </a:r>
          </a:p>
          <a:p>
            <a:pPr lvl="1"/>
            <a:r>
              <a:rPr lang="en-US" sz="2000" dirty="0"/>
              <a:t>identical patient details </a:t>
            </a:r>
          </a:p>
          <a:p>
            <a:pPr lvl="1"/>
            <a:r>
              <a:rPr lang="en-US" sz="2000" dirty="0"/>
              <a:t>EDD</a:t>
            </a:r>
          </a:p>
          <a:p>
            <a:r>
              <a:rPr lang="en-US" sz="2400" b="1" dirty="0"/>
              <a:t>Patient identifiers (patient identification)</a:t>
            </a:r>
          </a:p>
          <a:p>
            <a:pPr lvl="1"/>
            <a:r>
              <a:rPr lang="en-US" sz="2000" dirty="0"/>
              <a:t>WBIT</a:t>
            </a:r>
          </a:p>
          <a:p>
            <a:endParaRPr lang="en-US" sz="2400" dirty="0"/>
          </a:p>
        </p:txBody>
      </p:sp>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3"/>
          <a:stretch>
            <a:fillRect/>
          </a:stretch>
        </p:blipFill>
        <p:spPr>
          <a:xfrm>
            <a:off x="11222931" y="5659815"/>
            <a:ext cx="964306" cy="1034296"/>
          </a:xfrm>
          <a:prstGeom prst="rect">
            <a:avLst/>
          </a:prstGeom>
        </p:spPr>
      </p:pic>
    </p:spTree>
    <p:extLst>
      <p:ext uri="{BB962C8B-B14F-4D97-AF65-F5344CB8AC3E}">
        <p14:creationId xmlns:p14="http://schemas.microsoft.com/office/powerpoint/2010/main" val="1631961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2"/>
          <a:stretch>
            <a:fillRect/>
          </a:stretch>
        </p:blipFill>
        <p:spPr>
          <a:xfrm>
            <a:off x="11222931" y="5659815"/>
            <a:ext cx="964306" cy="1034296"/>
          </a:xfrm>
          <a:prstGeom prst="rect">
            <a:avLst/>
          </a:prstGeom>
        </p:spPr>
      </p:pic>
      <p:sp>
        <p:nvSpPr>
          <p:cNvPr id="12" name="TextBox 11">
            <a:extLst>
              <a:ext uri="{FF2B5EF4-FFF2-40B4-BE49-F238E27FC236}">
                <a16:creationId xmlns:a16="http://schemas.microsoft.com/office/drawing/2014/main" id="{9F5CA1EF-9559-C75F-81DD-CA45F2BCC3DE}"/>
              </a:ext>
            </a:extLst>
          </p:cNvPr>
          <p:cNvSpPr txBox="1"/>
          <p:nvPr/>
        </p:nvSpPr>
        <p:spPr>
          <a:xfrm>
            <a:off x="95405" y="2474893"/>
            <a:ext cx="1676400" cy="954107"/>
          </a:xfrm>
          <a:prstGeom prst="rect">
            <a:avLst/>
          </a:prstGeom>
          <a:noFill/>
        </p:spPr>
        <p:txBody>
          <a:bodyPr wrap="square" rtlCol="0">
            <a:spAutoFit/>
          </a:bodyPr>
          <a:lstStyle/>
          <a:p>
            <a:pPr algn="ctr"/>
            <a:r>
              <a:rPr lang="en-US" sz="2800" b="1" dirty="0"/>
              <a:t>Results </a:t>
            </a:r>
            <a:r>
              <a:rPr lang="en-US" sz="2800" b="1" i="1" dirty="0"/>
              <a:t>RHD</a:t>
            </a:r>
            <a:r>
              <a:rPr lang="en-US" sz="2800" b="1" dirty="0"/>
              <a:t> NIPT </a:t>
            </a:r>
          </a:p>
        </p:txBody>
      </p:sp>
      <p:graphicFrame>
        <p:nvGraphicFramePr>
          <p:cNvPr id="2" name="Table 2">
            <a:extLst>
              <a:ext uri="{FF2B5EF4-FFF2-40B4-BE49-F238E27FC236}">
                <a16:creationId xmlns:a16="http://schemas.microsoft.com/office/drawing/2014/main" id="{09C303B4-225B-90DB-ECAA-3842FCFC8538}"/>
              </a:ext>
            </a:extLst>
          </p:cNvPr>
          <p:cNvGraphicFramePr>
            <a:graphicFrameLocks noGrp="1"/>
          </p:cNvGraphicFramePr>
          <p:nvPr>
            <p:extLst>
              <p:ext uri="{D42A27DB-BD31-4B8C-83A1-F6EECF244321}">
                <p14:modId xmlns:p14="http://schemas.microsoft.com/office/powerpoint/2010/main" val="4175476693"/>
              </p:ext>
            </p:extLst>
          </p:nvPr>
        </p:nvGraphicFramePr>
        <p:xfrm>
          <a:off x="1771805" y="1691323"/>
          <a:ext cx="9451125" cy="4942840"/>
        </p:xfrm>
        <a:graphic>
          <a:graphicData uri="http://schemas.openxmlformats.org/drawingml/2006/table">
            <a:tbl>
              <a:tblPr firstRow="1" bandRow="1">
                <a:tableStyleId>{5C22544A-7EE6-4342-B048-85BDC9FD1C3A}</a:tableStyleId>
              </a:tblPr>
              <a:tblGrid>
                <a:gridCol w="2024212">
                  <a:extLst>
                    <a:ext uri="{9D8B030D-6E8A-4147-A177-3AD203B41FA5}">
                      <a16:colId xmlns:a16="http://schemas.microsoft.com/office/drawing/2014/main" val="236351939"/>
                    </a:ext>
                  </a:extLst>
                </a:gridCol>
                <a:gridCol w="3227083">
                  <a:extLst>
                    <a:ext uri="{9D8B030D-6E8A-4147-A177-3AD203B41FA5}">
                      <a16:colId xmlns:a16="http://schemas.microsoft.com/office/drawing/2014/main" val="572338869"/>
                    </a:ext>
                  </a:extLst>
                </a:gridCol>
                <a:gridCol w="4199830">
                  <a:extLst>
                    <a:ext uri="{9D8B030D-6E8A-4147-A177-3AD203B41FA5}">
                      <a16:colId xmlns:a16="http://schemas.microsoft.com/office/drawing/2014/main" val="3674517358"/>
                    </a:ext>
                  </a:extLst>
                </a:gridCol>
              </a:tblGrid>
              <a:tr h="370840">
                <a:tc>
                  <a:txBody>
                    <a:bodyPr/>
                    <a:lstStyle/>
                    <a:p>
                      <a:pPr algn="ctr"/>
                      <a:r>
                        <a:rPr lang="en-US" dirty="0"/>
                        <a:t>Result fetal </a:t>
                      </a:r>
                      <a:r>
                        <a:rPr lang="en-US" dirty="0" err="1"/>
                        <a:t>RhD</a:t>
                      </a:r>
                      <a:r>
                        <a:rPr lang="en-US" dirty="0"/>
                        <a:t> prediction</a:t>
                      </a:r>
                    </a:p>
                  </a:txBody>
                  <a:tcPr/>
                </a:tc>
                <a:tc>
                  <a:txBody>
                    <a:bodyPr/>
                    <a:lstStyle/>
                    <a:p>
                      <a:pPr algn="ctr"/>
                      <a:r>
                        <a:rPr lang="en-US" dirty="0"/>
                        <a:t>Rationale </a:t>
                      </a:r>
                    </a:p>
                  </a:txBody>
                  <a:tcPr/>
                </a:tc>
                <a:tc>
                  <a:txBody>
                    <a:bodyPr/>
                    <a:lstStyle/>
                    <a:p>
                      <a:pPr algn="ctr"/>
                      <a:r>
                        <a:rPr lang="en-US" dirty="0"/>
                        <a:t>Management </a:t>
                      </a:r>
                    </a:p>
                  </a:txBody>
                  <a:tcPr/>
                </a:tc>
                <a:extLst>
                  <a:ext uri="{0D108BD9-81ED-4DB2-BD59-A6C34878D82A}">
                    <a16:rowId xmlns:a16="http://schemas.microsoft.com/office/drawing/2014/main" val="679608632"/>
                  </a:ext>
                </a:extLst>
              </a:tr>
              <a:tr h="370840">
                <a:tc>
                  <a:txBody>
                    <a:bodyPr/>
                    <a:lstStyle/>
                    <a:p>
                      <a:r>
                        <a:rPr lang="en-US" sz="1600" b="1" dirty="0" err="1"/>
                        <a:t>RhD</a:t>
                      </a:r>
                      <a:r>
                        <a:rPr lang="en-US" sz="1600" b="1" dirty="0"/>
                        <a:t> negative</a:t>
                      </a:r>
                    </a:p>
                  </a:txBody>
                  <a:tcPr/>
                </a:tc>
                <a:tc>
                  <a:txBody>
                    <a:bodyPr/>
                    <a:lstStyle/>
                    <a:p>
                      <a:endParaRPr lang="en-US" sz="1600" dirty="0"/>
                    </a:p>
                  </a:txBody>
                  <a:tcPr/>
                </a:tc>
                <a:tc>
                  <a:txBody>
                    <a:bodyPr/>
                    <a:lstStyle/>
                    <a:p>
                      <a:r>
                        <a:rPr lang="en-US" sz="1600" dirty="0"/>
                        <a:t>No </a:t>
                      </a:r>
                      <a:r>
                        <a:rPr lang="en-US" sz="1600" dirty="0" err="1"/>
                        <a:t>RhD</a:t>
                      </a:r>
                      <a:r>
                        <a:rPr lang="en-US" sz="1600" dirty="0"/>
                        <a:t> Ig prophylaxis is required</a:t>
                      </a:r>
                    </a:p>
                  </a:txBody>
                  <a:tcPr/>
                </a:tc>
                <a:extLst>
                  <a:ext uri="{0D108BD9-81ED-4DB2-BD59-A6C34878D82A}">
                    <a16:rowId xmlns:a16="http://schemas.microsoft.com/office/drawing/2014/main" val="183408109"/>
                  </a:ext>
                </a:extLst>
              </a:tr>
              <a:tr h="370840">
                <a:tc>
                  <a:txBody>
                    <a:bodyPr/>
                    <a:lstStyle/>
                    <a:p>
                      <a:r>
                        <a:rPr lang="en-US" sz="1600" b="1" dirty="0" err="1"/>
                        <a:t>RhD</a:t>
                      </a:r>
                      <a:r>
                        <a:rPr lang="en-US" sz="1600" b="1" dirty="0"/>
                        <a:t> positive </a:t>
                      </a:r>
                    </a:p>
                  </a:txBody>
                  <a:tcPr/>
                </a:tc>
                <a:tc>
                  <a:txBody>
                    <a:bodyPr/>
                    <a:lstStyle/>
                    <a:p>
                      <a:endParaRPr lang="en-US" sz="1600"/>
                    </a:p>
                  </a:txBody>
                  <a:tcPr/>
                </a:tc>
                <a:tc>
                  <a:txBody>
                    <a:bodyPr/>
                    <a:lstStyle/>
                    <a:p>
                      <a:r>
                        <a:rPr lang="en-US" sz="1600" dirty="0" err="1"/>
                        <a:t>RhD</a:t>
                      </a:r>
                      <a:r>
                        <a:rPr lang="en-US" sz="1600" dirty="0"/>
                        <a:t> Ig prophylaxis is recommended for 28 &amp; 34 weeks, following a </a:t>
                      </a:r>
                      <a:r>
                        <a:rPr lang="en-US" sz="1600" dirty="0" err="1"/>
                        <a:t>sensitising</a:t>
                      </a:r>
                      <a:r>
                        <a:rPr lang="en-US" sz="1600" dirty="0"/>
                        <a:t> events, and again at birth following a cord blood test confirming a </a:t>
                      </a:r>
                      <a:r>
                        <a:rPr lang="en-US" sz="1600" dirty="0" err="1"/>
                        <a:t>RhD</a:t>
                      </a:r>
                      <a:r>
                        <a:rPr lang="en-US" sz="1600" dirty="0"/>
                        <a:t> positive baby. </a:t>
                      </a:r>
                    </a:p>
                  </a:txBody>
                  <a:tcPr/>
                </a:tc>
                <a:extLst>
                  <a:ext uri="{0D108BD9-81ED-4DB2-BD59-A6C34878D82A}">
                    <a16:rowId xmlns:a16="http://schemas.microsoft.com/office/drawing/2014/main" val="3343777755"/>
                  </a:ext>
                </a:extLst>
              </a:tr>
              <a:tr h="370840">
                <a:tc>
                  <a:txBody>
                    <a:bodyPr/>
                    <a:lstStyle/>
                    <a:p>
                      <a:r>
                        <a:rPr lang="en-US" sz="1600" b="1" dirty="0"/>
                        <a:t>Inconclusive </a:t>
                      </a:r>
                    </a:p>
                  </a:txBody>
                  <a:tcPr/>
                </a:tc>
                <a:tc>
                  <a:txBody>
                    <a:bodyPr/>
                    <a:lstStyle/>
                    <a:p>
                      <a:r>
                        <a:rPr lang="en-US" sz="1600" dirty="0"/>
                        <a:t>For a small number of women (&lt;5%) the result will be reported as inconclusive where there is insufficient fetal DNA or the mother may have a partial D blood group.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The woman should receive </a:t>
                      </a:r>
                      <a:r>
                        <a:rPr lang="en-US" sz="1600" dirty="0" err="1"/>
                        <a:t>RhD</a:t>
                      </a:r>
                      <a:r>
                        <a:rPr lang="en-US" sz="1600" dirty="0"/>
                        <a:t> Ig at 28 &amp; 34 weeks, following sensitizing events and then again at the birth of the baby if a cord blood test confirms a </a:t>
                      </a:r>
                      <a:r>
                        <a:rPr lang="en-US" sz="1600" dirty="0" err="1"/>
                        <a:t>RhD</a:t>
                      </a:r>
                      <a:r>
                        <a:rPr lang="en-US" sz="1600" dirty="0"/>
                        <a:t> positive baby.</a:t>
                      </a:r>
                    </a:p>
                  </a:txBody>
                  <a:tcPr/>
                </a:tc>
                <a:extLst>
                  <a:ext uri="{0D108BD9-81ED-4DB2-BD59-A6C34878D82A}">
                    <a16:rowId xmlns:a16="http://schemas.microsoft.com/office/drawing/2014/main" val="1552926749"/>
                  </a:ext>
                </a:extLst>
              </a:tr>
              <a:tr h="370840">
                <a:tc>
                  <a:txBody>
                    <a:bodyPr/>
                    <a:lstStyle/>
                    <a:p>
                      <a:r>
                        <a:rPr lang="en-US" sz="1600" b="1" dirty="0"/>
                        <a:t>Not reported </a:t>
                      </a:r>
                    </a:p>
                  </a:txBody>
                  <a:tcPr/>
                </a:tc>
                <a:tc>
                  <a:txBody>
                    <a:bodyPr/>
                    <a:lstStyle/>
                    <a:p>
                      <a:r>
                        <a:rPr lang="en-US" sz="1600" dirty="0"/>
                        <a:t>Did not meet minimum acceptance requirements (</a:t>
                      </a:r>
                      <a:r>
                        <a:rPr lang="en-US" sz="1600" dirty="0" err="1"/>
                        <a:t>haemolysed</a:t>
                      </a:r>
                      <a:r>
                        <a:rPr lang="en-US" sz="1600" dirty="0"/>
                        <a:t>, insufficient volume, mismatched details or EDD &lt;12 weeks)</a:t>
                      </a:r>
                    </a:p>
                  </a:txBody>
                  <a:tcPr/>
                </a:tc>
                <a:tc>
                  <a:txBody>
                    <a:bodyPr/>
                    <a:lstStyle/>
                    <a:p>
                      <a:r>
                        <a:rPr lang="en-US" sz="1600" dirty="0"/>
                        <a:t>Consider offering a retest if the woman is &lt; 26 weeks (may be offered up to 32 weeks)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The woman should receive </a:t>
                      </a:r>
                      <a:r>
                        <a:rPr lang="en-US" sz="1600" dirty="0" err="1"/>
                        <a:t>RhD</a:t>
                      </a:r>
                      <a:r>
                        <a:rPr lang="en-US" sz="1600" dirty="0"/>
                        <a:t> Ig at 28 &amp; 34 weeks, following sensitizing events and then again at the birth of the baby if a cord blood test confirms a </a:t>
                      </a:r>
                      <a:r>
                        <a:rPr lang="en-US" sz="1600" dirty="0" err="1"/>
                        <a:t>RhD</a:t>
                      </a:r>
                      <a:r>
                        <a:rPr lang="en-US" sz="1600" dirty="0"/>
                        <a:t> positive baby.</a:t>
                      </a:r>
                    </a:p>
                  </a:txBody>
                  <a:tcPr/>
                </a:tc>
                <a:extLst>
                  <a:ext uri="{0D108BD9-81ED-4DB2-BD59-A6C34878D82A}">
                    <a16:rowId xmlns:a16="http://schemas.microsoft.com/office/drawing/2014/main" val="864666303"/>
                  </a:ext>
                </a:extLst>
              </a:tr>
            </a:tbl>
          </a:graphicData>
        </a:graphic>
      </p:graphicFrame>
    </p:spTree>
    <p:extLst>
      <p:ext uri="{BB962C8B-B14F-4D97-AF65-F5344CB8AC3E}">
        <p14:creationId xmlns:p14="http://schemas.microsoft.com/office/powerpoint/2010/main" val="1512930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0ACCBA-E7AD-6EFF-B608-5685B6B58E98}"/>
              </a:ext>
            </a:extLst>
          </p:cNvPr>
          <p:cNvSpPr>
            <a:spLocks noGrp="1"/>
          </p:cNvSpPr>
          <p:nvPr>
            <p:ph idx="1"/>
          </p:nvPr>
        </p:nvSpPr>
        <p:spPr>
          <a:xfrm>
            <a:off x="157975" y="1647746"/>
            <a:ext cx="7034562" cy="4351338"/>
          </a:xfrm>
        </p:spPr>
        <p:txBody>
          <a:bodyPr>
            <a:normAutofit/>
          </a:bodyPr>
          <a:lstStyle/>
          <a:p>
            <a:pPr marL="0" indent="0" algn="ctr">
              <a:buNone/>
            </a:pPr>
            <a:r>
              <a:rPr lang="en-US" sz="3200" b="1" dirty="0"/>
              <a:t>Weak or Partial D </a:t>
            </a:r>
          </a:p>
          <a:p>
            <a:r>
              <a:rPr lang="en-US" sz="2400" dirty="0"/>
              <a:t>May or may not be capable of producing antibodies</a:t>
            </a:r>
          </a:p>
          <a:p>
            <a:r>
              <a:rPr lang="en-US" sz="2400" dirty="0"/>
              <a:t>Consult with pathology provider or </a:t>
            </a:r>
            <a:r>
              <a:rPr lang="en-US" sz="2400" dirty="0" err="1"/>
              <a:t>haematologist</a:t>
            </a:r>
            <a:r>
              <a:rPr lang="en-US" sz="2400" dirty="0"/>
              <a:t>, if a maternal weak or partial D is identified</a:t>
            </a:r>
          </a:p>
          <a:p>
            <a:r>
              <a:rPr lang="en-US" sz="2400" dirty="0"/>
              <a:t>Maternal weak D</a:t>
            </a:r>
          </a:p>
          <a:p>
            <a:pPr lvl="1"/>
            <a:r>
              <a:rPr lang="en-US" sz="2000" dirty="0"/>
              <a:t>Type 1,2,3 treat as </a:t>
            </a:r>
            <a:r>
              <a:rPr lang="en-US" sz="2000" dirty="0" err="1"/>
              <a:t>RhD</a:t>
            </a:r>
            <a:r>
              <a:rPr lang="en-US" sz="2000" dirty="0"/>
              <a:t> Positive </a:t>
            </a:r>
          </a:p>
          <a:p>
            <a:pPr lvl="1"/>
            <a:r>
              <a:rPr lang="en-US" sz="2000" dirty="0"/>
              <a:t>Other types of weak RhD offer </a:t>
            </a:r>
            <a:r>
              <a:rPr lang="en-US" sz="2000" i="1" dirty="0"/>
              <a:t>RHD</a:t>
            </a:r>
            <a:r>
              <a:rPr lang="en-US" sz="2000" dirty="0"/>
              <a:t> NIPT</a:t>
            </a:r>
          </a:p>
          <a:p>
            <a:r>
              <a:rPr lang="en-US" sz="2400" dirty="0"/>
              <a:t>Partial</a:t>
            </a:r>
          </a:p>
          <a:p>
            <a:pPr lvl="1"/>
            <a:r>
              <a:rPr lang="en-US" sz="2000" dirty="0"/>
              <a:t>Treat as </a:t>
            </a:r>
            <a:r>
              <a:rPr lang="en-US" sz="2000" dirty="0" err="1"/>
              <a:t>RhD</a:t>
            </a:r>
            <a:r>
              <a:rPr lang="en-US" sz="2000" dirty="0"/>
              <a:t> negative and offer </a:t>
            </a:r>
            <a:r>
              <a:rPr lang="en-US" sz="2000" i="1" dirty="0"/>
              <a:t>RHD</a:t>
            </a:r>
            <a:r>
              <a:rPr lang="en-US" sz="2000" dirty="0"/>
              <a:t> NIPT</a:t>
            </a:r>
          </a:p>
        </p:txBody>
      </p:sp>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3"/>
          <a:stretch>
            <a:fillRect/>
          </a:stretch>
        </p:blipFill>
        <p:spPr>
          <a:xfrm>
            <a:off x="11222931" y="5659815"/>
            <a:ext cx="964306" cy="1034296"/>
          </a:xfrm>
          <a:prstGeom prst="rect">
            <a:avLst/>
          </a:prstGeom>
        </p:spPr>
      </p:pic>
      <p:pic>
        <p:nvPicPr>
          <p:cNvPr id="2" name="Picture 1">
            <a:extLst>
              <a:ext uri="{FF2B5EF4-FFF2-40B4-BE49-F238E27FC236}">
                <a16:creationId xmlns:a16="http://schemas.microsoft.com/office/drawing/2014/main" id="{4A59E268-BAD8-28DE-ACB7-5E62765B5504}"/>
              </a:ext>
            </a:extLst>
          </p:cNvPr>
          <p:cNvPicPr>
            <a:picLocks noChangeAspect="1"/>
          </p:cNvPicPr>
          <p:nvPr/>
        </p:nvPicPr>
        <p:blipFill>
          <a:blip r:embed="rId4"/>
          <a:stretch>
            <a:fillRect/>
          </a:stretch>
        </p:blipFill>
        <p:spPr>
          <a:xfrm>
            <a:off x="7373977" y="1471453"/>
            <a:ext cx="4013200" cy="5283200"/>
          </a:xfrm>
          <a:prstGeom prst="rect">
            <a:avLst/>
          </a:prstGeom>
        </p:spPr>
      </p:pic>
    </p:spTree>
    <p:extLst>
      <p:ext uri="{BB962C8B-B14F-4D97-AF65-F5344CB8AC3E}">
        <p14:creationId xmlns:p14="http://schemas.microsoft.com/office/powerpoint/2010/main" val="2071034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0ACCBA-E7AD-6EFF-B608-5685B6B58E98}"/>
              </a:ext>
            </a:extLst>
          </p:cNvPr>
          <p:cNvSpPr>
            <a:spLocks noGrp="1"/>
          </p:cNvSpPr>
          <p:nvPr>
            <p:ph idx="1"/>
          </p:nvPr>
        </p:nvSpPr>
        <p:spPr>
          <a:xfrm>
            <a:off x="135672" y="1647746"/>
            <a:ext cx="5794607" cy="4351338"/>
          </a:xfrm>
        </p:spPr>
        <p:txBody>
          <a:bodyPr>
            <a:normAutofit lnSpcReduction="10000"/>
          </a:bodyPr>
          <a:lstStyle/>
          <a:p>
            <a:pPr marL="0" indent="0" algn="ctr">
              <a:buNone/>
            </a:pPr>
            <a:r>
              <a:rPr lang="en-US" sz="3200" b="1" dirty="0"/>
              <a:t>Clinically Significant Antibodies or History HDFN</a:t>
            </a:r>
          </a:p>
          <a:p>
            <a:r>
              <a:rPr lang="en-US" dirty="0"/>
              <a:t>Clinically significant Abs </a:t>
            </a:r>
          </a:p>
          <a:p>
            <a:pPr lvl="1"/>
            <a:r>
              <a:rPr lang="en-US" dirty="0"/>
              <a:t>D, C, c, E, e, K, </a:t>
            </a:r>
            <a:r>
              <a:rPr lang="en-US" dirty="0" err="1"/>
              <a:t>Fy</a:t>
            </a:r>
            <a:endParaRPr lang="en-US" dirty="0"/>
          </a:p>
          <a:p>
            <a:pPr lvl="1"/>
            <a:r>
              <a:rPr lang="en-US" dirty="0"/>
              <a:t>Refer for ARCLB service for NIPA </a:t>
            </a:r>
          </a:p>
          <a:p>
            <a:r>
              <a:rPr lang="en-US" dirty="0"/>
              <a:t>All clinically significant antibodies and/or history of HDFN refer to a specialist fetal maternal unit </a:t>
            </a:r>
          </a:p>
          <a:p>
            <a:r>
              <a:rPr lang="en-US" dirty="0"/>
              <a:t>No anti-D antibodies</a:t>
            </a:r>
          </a:p>
          <a:p>
            <a:pPr lvl="1"/>
            <a:r>
              <a:rPr lang="en-US" dirty="0"/>
              <a:t>refer </a:t>
            </a:r>
            <a:r>
              <a:rPr lang="en-US" i="1" dirty="0"/>
              <a:t>RHD</a:t>
            </a:r>
            <a:r>
              <a:rPr lang="en-US" dirty="0"/>
              <a:t> NIPT and/or RhD Ig prophylaxis</a:t>
            </a:r>
          </a:p>
          <a:p>
            <a:pPr marL="0" indent="0">
              <a:buNone/>
            </a:pPr>
            <a:endParaRPr lang="en-US" dirty="0"/>
          </a:p>
        </p:txBody>
      </p:sp>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3"/>
          <a:stretch>
            <a:fillRect/>
          </a:stretch>
        </p:blipFill>
        <p:spPr>
          <a:xfrm>
            <a:off x="11222931" y="5659815"/>
            <a:ext cx="964306" cy="1034296"/>
          </a:xfrm>
          <a:prstGeom prst="rect">
            <a:avLst/>
          </a:prstGeom>
        </p:spPr>
      </p:pic>
      <p:pic>
        <p:nvPicPr>
          <p:cNvPr id="2" name="Picture 1">
            <a:extLst>
              <a:ext uri="{FF2B5EF4-FFF2-40B4-BE49-F238E27FC236}">
                <a16:creationId xmlns:a16="http://schemas.microsoft.com/office/drawing/2014/main" id="{12BEAF3D-57C0-AACB-E248-634A40B560BF}"/>
              </a:ext>
            </a:extLst>
          </p:cNvPr>
          <p:cNvPicPr>
            <a:picLocks noChangeAspect="1"/>
          </p:cNvPicPr>
          <p:nvPr/>
        </p:nvPicPr>
        <p:blipFill>
          <a:blip r:embed="rId4"/>
          <a:stretch>
            <a:fillRect/>
          </a:stretch>
        </p:blipFill>
        <p:spPr>
          <a:xfrm>
            <a:off x="5930280" y="1721565"/>
            <a:ext cx="5461000" cy="4203700"/>
          </a:xfrm>
          <a:prstGeom prst="rect">
            <a:avLst/>
          </a:prstGeom>
        </p:spPr>
      </p:pic>
    </p:spTree>
    <p:extLst>
      <p:ext uri="{BB962C8B-B14F-4D97-AF65-F5344CB8AC3E}">
        <p14:creationId xmlns:p14="http://schemas.microsoft.com/office/powerpoint/2010/main" val="2760016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0ACCBA-E7AD-6EFF-B608-5685B6B58E98}"/>
              </a:ext>
            </a:extLst>
          </p:cNvPr>
          <p:cNvSpPr>
            <a:spLocks noGrp="1"/>
          </p:cNvSpPr>
          <p:nvPr>
            <p:ph idx="1"/>
          </p:nvPr>
        </p:nvSpPr>
        <p:spPr/>
        <p:txBody>
          <a:bodyPr>
            <a:normAutofit/>
          </a:bodyPr>
          <a:lstStyle/>
          <a:p>
            <a:pPr marL="0" indent="0">
              <a:buNone/>
            </a:pPr>
            <a:r>
              <a:rPr lang="en-US" sz="3200" b="1" dirty="0"/>
              <a:t>Q&amp;A</a:t>
            </a:r>
          </a:p>
          <a:p>
            <a:pPr marL="0" indent="0">
              <a:buNone/>
            </a:pPr>
            <a:r>
              <a:rPr lang="en-US" sz="2400" i="1" dirty="0">
                <a:solidFill>
                  <a:srgbClr val="C00000"/>
                </a:solidFill>
              </a:rPr>
              <a:t>What do I do if the specimen cannot be tested or the report is not available? </a:t>
            </a:r>
          </a:p>
          <a:p>
            <a:r>
              <a:rPr lang="en-US" sz="2400" dirty="0"/>
              <a:t>If &lt;26 weeks consider a retest or offer </a:t>
            </a:r>
            <a:r>
              <a:rPr lang="en-US" sz="2400" dirty="0" err="1"/>
              <a:t>RhD</a:t>
            </a:r>
            <a:r>
              <a:rPr lang="en-US" sz="2400" dirty="0"/>
              <a:t> Ig prophylaxis </a:t>
            </a:r>
          </a:p>
          <a:p>
            <a:r>
              <a:rPr lang="en-US" sz="2400" dirty="0"/>
              <a:t>If &gt;26 weeks – contact the woman and explain that the result is not available.  Offer </a:t>
            </a:r>
            <a:r>
              <a:rPr lang="en-US" sz="2400" dirty="0" err="1"/>
              <a:t>RhD</a:t>
            </a:r>
            <a:r>
              <a:rPr lang="en-US" sz="2400" dirty="0"/>
              <a:t> Ig prophylaxis at 28 and 34 weeks and again at birth if the cord blood sample determines the baby to be </a:t>
            </a:r>
            <a:r>
              <a:rPr lang="en-US" sz="2400" dirty="0" err="1"/>
              <a:t>RhD</a:t>
            </a:r>
            <a:r>
              <a:rPr lang="en-US" sz="2400" dirty="0"/>
              <a:t> positive. </a:t>
            </a:r>
          </a:p>
        </p:txBody>
      </p:sp>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3"/>
          <a:stretch>
            <a:fillRect/>
          </a:stretch>
        </p:blipFill>
        <p:spPr>
          <a:xfrm>
            <a:off x="11222931" y="5659815"/>
            <a:ext cx="964306" cy="1034296"/>
          </a:xfrm>
          <a:prstGeom prst="rect">
            <a:avLst/>
          </a:prstGeom>
        </p:spPr>
      </p:pic>
    </p:spTree>
    <p:extLst>
      <p:ext uri="{BB962C8B-B14F-4D97-AF65-F5344CB8AC3E}">
        <p14:creationId xmlns:p14="http://schemas.microsoft.com/office/powerpoint/2010/main" val="1035282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0ACCBA-E7AD-6EFF-B608-5685B6B58E98}"/>
              </a:ext>
            </a:extLst>
          </p:cNvPr>
          <p:cNvSpPr>
            <a:spLocks noGrp="1"/>
          </p:cNvSpPr>
          <p:nvPr>
            <p:ph idx="1"/>
          </p:nvPr>
        </p:nvSpPr>
        <p:spPr>
          <a:xfrm>
            <a:off x="838200" y="1471452"/>
            <a:ext cx="10515600" cy="5049663"/>
          </a:xfrm>
        </p:spPr>
        <p:txBody>
          <a:bodyPr>
            <a:normAutofit/>
          </a:bodyPr>
          <a:lstStyle/>
          <a:p>
            <a:pPr marL="0" indent="0">
              <a:buNone/>
            </a:pPr>
            <a:r>
              <a:rPr lang="en-US" sz="3500" b="1" dirty="0"/>
              <a:t>Q&amp;A</a:t>
            </a:r>
          </a:p>
          <a:p>
            <a:pPr marL="0" indent="0">
              <a:buNone/>
            </a:pPr>
            <a:r>
              <a:rPr lang="en-US" sz="2600" i="1" dirty="0">
                <a:solidFill>
                  <a:srgbClr val="C00000"/>
                </a:solidFill>
              </a:rPr>
              <a:t>What happens if a woman is given a false positive result? </a:t>
            </a:r>
          </a:p>
          <a:p>
            <a:r>
              <a:rPr lang="en-US" sz="2600" dirty="0"/>
              <a:t>The test is very accurate with less than 2 in 100 women reported as a false positive (these women will be given RhD Ig which is the same as the current practice without </a:t>
            </a:r>
            <a:r>
              <a:rPr lang="en-US" sz="2600" i="1" dirty="0"/>
              <a:t>RHD</a:t>
            </a:r>
            <a:r>
              <a:rPr lang="en-US" sz="2600" dirty="0"/>
              <a:t> NIPT availability). The false result is identified following cord blood testing.</a:t>
            </a:r>
          </a:p>
          <a:p>
            <a:pPr marL="0" indent="0">
              <a:buNone/>
            </a:pPr>
            <a:r>
              <a:rPr lang="en-US" sz="2600" i="1" dirty="0">
                <a:solidFill>
                  <a:srgbClr val="C00000"/>
                </a:solidFill>
              </a:rPr>
              <a:t>What happens if a women is given a false negative result? (</a:t>
            </a:r>
            <a:r>
              <a:rPr lang="en-US" sz="2600" i="1" dirty="0" err="1">
                <a:solidFill>
                  <a:srgbClr val="C00000"/>
                </a:solidFill>
              </a:rPr>
              <a:t>RhD</a:t>
            </a:r>
            <a:r>
              <a:rPr lang="en-US" sz="2600" i="1" dirty="0">
                <a:solidFill>
                  <a:srgbClr val="C00000"/>
                </a:solidFill>
              </a:rPr>
              <a:t> positive fetus predicted as </a:t>
            </a:r>
            <a:r>
              <a:rPr lang="en-US" sz="2600" i="1" dirty="0" err="1">
                <a:solidFill>
                  <a:srgbClr val="C00000"/>
                </a:solidFill>
              </a:rPr>
              <a:t>RhD</a:t>
            </a:r>
            <a:r>
              <a:rPr lang="en-US" sz="2600" i="1" dirty="0">
                <a:solidFill>
                  <a:srgbClr val="C00000"/>
                </a:solidFill>
              </a:rPr>
              <a:t> negative)</a:t>
            </a:r>
          </a:p>
          <a:p>
            <a:r>
              <a:rPr lang="en-US" sz="2600" dirty="0"/>
              <a:t>Less than 1 in 1000 women will receive a false negative result (</a:t>
            </a:r>
            <a:r>
              <a:rPr lang="en-US" sz="2600" dirty="0" err="1"/>
              <a:t>RhD</a:t>
            </a:r>
            <a:r>
              <a:rPr lang="en-US" sz="2600" dirty="0"/>
              <a:t> positive fetus predicted to be </a:t>
            </a:r>
            <a:r>
              <a:rPr lang="en-US" sz="2600" dirty="0" err="1"/>
              <a:t>RhD</a:t>
            </a:r>
            <a:r>
              <a:rPr lang="en-US" sz="2600" dirty="0"/>
              <a:t> negative).  A cord blood is collected at birth where this discrepancy will be identified and </a:t>
            </a:r>
            <a:r>
              <a:rPr lang="en-US" sz="2600" dirty="0" err="1"/>
              <a:t>RhD</a:t>
            </a:r>
            <a:r>
              <a:rPr lang="en-US" sz="2600" dirty="0"/>
              <a:t> Ig recommended to reduce the risk of HDFN for future pregnancies to 1%</a:t>
            </a:r>
          </a:p>
          <a:p>
            <a:pPr marL="0" indent="0">
              <a:buNone/>
            </a:pPr>
            <a:endParaRPr lang="en-US" sz="3200" b="1" dirty="0"/>
          </a:p>
        </p:txBody>
      </p:sp>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2"/>
          <a:stretch>
            <a:fillRect/>
          </a:stretch>
        </p:blipFill>
        <p:spPr>
          <a:xfrm>
            <a:off x="11222931" y="5659815"/>
            <a:ext cx="964306" cy="1034296"/>
          </a:xfrm>
          <a:prstGeom prst="rect">
            <a:avLst/>
          </a:prstGeom>
        </p:spPr>
      </p:pic>
    </p:spTree>
    <p:extLst>
      <p:ext uri="{BB962C8B-B14F-4D97-AF65-F5344CB8AC3E}">
        <p14:creationId xmlns:p14="http://schemas.microsoft.com/office/powerpoint/2010/main" val="3202884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0ACCBA-E7AD-6EFF-B608-5685B6B58E98}"/>
              </a:ext>
            </a:extLst>
          </p:cNvPr>
          <p:cNvSpPr>
            <a:spLocks noGrp="1"/>
          </p:cNvSpPr>
          <p:nvPr>
            <p:ph idx="1"/>
          </p:nvPr>
        </p:nvSpPr>
        <p:spPr>
          <a:xfrm>
            <a:off x="409073" y="1471453"/>
            <a:ext cx="11550315" cy="5222658"/>
          </a:xfrm>
        </p:spPr>
        <p:txBody>
          <a:bodyPr>
            <a:normAutofit fontScale="47500" lnSpcReduction="20000"/>
          </a:bodyPr>
          <a:lstStyle/>
          <a:p>
            <a:pPr marL="0" indent="0">
              <a:buNone/>
            </a:pPr>
            <a:r>
              <a:rPr lang="en-US" sz="6700" b="1" dirty="0"/>
              <a:t>Q&amp;A</a:t>
            </a:r>
          </a:p>
          <a:p>
            <a:pPr marL="0" indent="0">
              <a:buNone/>
            </a:pPr>
            <a:r>
              <a:rPr lang="en-US" sz="4200" i="1" dirty="0">
                <a:solidFill>
                  <a:srgbClr val="C00000"/>
                </a:solidFill>
              </a:rPr>
              <a:t>What do I do if a women presents following a sensitising event and the result is not yet available? </a:t>
            </a:r>
          </a:p>
          <a:p>
            <a:r>
              <a:rPr lang="en-US" sz="4200" dirty="0"/>
              <a:t>Contact the provider and ask whether the specimen has been tested and whether a result is likely to be available within the required time or already available but report not yet finalised.  </a:t>
            </a:r>
          </a:p>
          <a:p>
            <a:r>
              <a:rPr lang="en-US" sz="4200" dirty="0"/>
              <a:t>If not yet available or unlikely to be available within the required timeframe – offer RhD Ig as per fetal-maternal haemorrhage (FMH) procedure/policy/guideline</a:t>
            </a:r>
          </a:p>
          <a:p>
            <a:endParaRPr lang="en-US" sz="4200" dirty="0"/>
          </a:p>
          <a:p>
            <a:pPr marL="0" indent="0">
              <a:buNone/>
            </a:pPr>
            <a:r>
              <a:rPr lang="en-US" sz="4200" i="1" dirty="0">
                <a:solidFill>
                  <a:srgbClr val="C00000"/>
                </a:solidFill>
              </a:rPr>
              <a:t>What do I do if a RhD negative woman presents following a sensitising event at 20-24 weeks and has not yet had the RHD NIPT test completed?  </a:t>
            </a:r>
          </a:p>
          <a:p>
            <a:r>
              <a:rPr lang="en-US" sz="4200" dirty="0"/>
              <a:t>Contact the provider and ask if the test might be able to be processed urgently.  If possible and likely to be available within 72 hours, consider rebooking the women for +/- RhD Ig pending the </a:t>
            </a:r>
            <a:r>
              <a:rPr lang="en-US" sz="4200" i="1" dirty="0"/>
              <a:t>RHD</a:t>
            </a:r>
            <a:r>
              <a:rPr lang="en-US" sz="4200" dirty="0"/>
              <a:t> NIPT result.  </a:t>
            </a:r>
          </a:p>
          <a:p>
            <a:r>
              <a:rPr lang="en-US" sz="4200" dirty="0"/>
              <a:t>Determine FMH volume by </a:t>
            </a:r>
            <a:r>
              <a:rPr lang="en-US" sz="4200" dirty="0" err="1"/>
              <a:t>Kleihauer</a:t>
            </a:r>
            <a:r>
              <a:rPr lang="en-US" sz="4200" dirty="0"/>
              <a:t> or flow cytometry</a:t>
            </a:r>
          </a:p>
          <a:p>
            <a:pPr marL="0" indent="0">
              <a:buNone/>
            </a:pPr>
            <a:endParaRPr lang="en-US" sz="4200" dirty="0"/>
          </a:p>
          <a:p>
            <a:pPr marL="0" indent="0">
              <a:buNone/>
            </a:pPr>
            <a:r>
              <a:rPr lang="en-US" sz="4200" i="1" dirty="0">
                <a:solidFill>
                  <a:srgbClr val="C00000"/>
                </a:solidFill>
              </a:rPr>
              <a:t>What do I do if the women presents following a </a:t>
            </a:r>
            <a:r>
              <a:rPr lang="en-US" sz="4200" i="1" dirty="0" err="1">
                <a:solidFill>
                  <a:srgbClr val="C00000"/>
                </a:solidFill>
              </a:rPr>
              <a:t>sensitising</a:t>
            </a:r>
            <a:r>
              <a:rPr lang="en-US" sz="4200" i="1" dirty="0">
                <a:solidFill>
                  <a:srgbClr val="C00000"/>
                </a:solidFill>
              </a:rPr>
              <a:t> event between 12-20 weeks? </a:t>
            </a:r>
          </a:p>
          <a:p>
            <a:r>
              <a:rPr lang="en-US" sz="4200" dirty="0"/>
              <a:t>Manage as per FMH policy </a:t>
            </a:r>
          </a:p>
          <a:p>
            <a:pPr marL="0" indent="0">
              <a:buNone/>
            </a:pPr>
            <a:r>
              <a:rPr lang="en-US" sz="3600" dirty="0"/>
              <a:t> </a:t>
            </a:r>
          </a:p>
        </p:txBody>
      </p:sp>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2"/>
          <a:stretch>
            <a:fillRect/>
          </a:stretch>
        </p:blipFill>
        <p:spPr>
          <a:xfrm>
            <a:off x="11222931" y="5659815"/>
            <a:ext cx="964306" cy="1034296"/>
          </a:xfrm>
          <a:prstGeom prst="rect">
            <a:avLst/>
          </a:prstGeom>
        </p:spPr>
      </p:pic>
    </p:spTree>
    <p:extLst>
      <p:ext uri="{BB962C8B-B14F-4D97-AF65-F5344CB8AC3E}">
        <p14:creationId xmlns:p14="http://schemas.microsoft.com/office/powerpoint/2010/main" val="3928068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0ACCBA-E7AD-6EFF-B608-5685B6B58E98}"/>
              </a:ext>
            </a:extLst>
          </p:cNvPr>
          <p:cNvSpPr>
            <a:spLocks noGrp="1"/>
          </p:cNvSpPr>
          <p:nvPr>
            <p:ph idx="1"/>
          </p:nvPr>
        </p:nvSpPr>
        <p:spPr/>
        <p:txBody>
          <a:bodyPr>
            <a:normAutofit/>
          </a:bodyPr>
          <a:lstStyle/>
          <a:p>
            <a:pPr marL="0" indent="0">
              <a:buNone/>
            </a:pPr>
            <a:r>
              <a:rPr lang="en-US" sz="3200" b="1" dirty="0"/>
              <a:t>Q&amp;A</a:t>
            </a:r>
          </a:p>
          <a:p>
            <a:pPr marL="0" indent="0">
              <a:buNone/>
            </a:pPr>
            <a:r>
              <a:rPr lang="en-US" sz="2400" i="1" dirty="0">
                <a:solidFill>
                  <a:srgbClr val="C00000"/>
                </a:solidFill>
              </a:rPr>
              <a:t>Can the test be added to the NIPT test for genetic screening? </a:t>
            </a:r>
          </a:p>
          <a:p>
            <a:r>
              <a:rPr lang="en-US" sz="2400" dirty="0"/>
              <a:t>No – the </a:t>
            </a:r>
            <a:r>
              <a:rPr lang="en-US" sz="2400" i="1" dirty="0"/>
              <a:t>RHD</a:t>
            </a:r>
            <a:r>
              <a:rPr lang="en-US" sz="2400" dirty="0"/>
              <a:t> NIPT test is a separate test that only tests for the </a:t>
            </a:r>
            <a:r>
              <a:rPr lang="en-US" sz="2400" dirty="0" err="1"/>
              <a:t>RhD</a:t>
            </a:r>
            <a:r>
              <a:rPr lang="en-US" sz="2400" dirty="0"/>
              <a:t> fetal status.  Neither test is interchangeable.  </a:t>
            </a:r>
          </a:p>
          <a:p>
            <a:pPr marL="0" indent="0">
              <a:buNone/>
            </a:pPr>
            <a:endParaRPr lang="en-US" sz="2400" i="1" dirty="0">
              <a:solidFill>
                <a:srgbClr val="C00000"/>
              </a:solidFill>
            </a:endParaRPr>
          </a:p>
          <a:p>
            <a:pPr marL="0" indent="0">
              <a:buNone/>
            </a:pPr>
            <a:r>
              <a:rPr lang="en-US" sz="2400" i="1" dirty="0">
                <a:solidFill>
                  <a:srgbClr val="C00000"/>
                </a:solidFill>
              </a:rPr>
              <a:t>How much does the test cost?</a:t>
            </a:r>
          </a:p>
          <a:p>
            <a:r>
              <a:rPr lang="en-US" sz="2400" dirty="0"/>
              <a:t>The test is funded by Medicare and the government.  </a:t>
            </a:r>
          </a:p>
          <a:p>
            <a:pPr marL="0" indent="0">
              <a:buNone/>
            </a:pPr>
            <a:endParaRPr lang="en-US" sz="3200" b="1" dirty="0"/>
          </a:p>
        </p:txBody>
      </p:sp>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2"/>
          <a:stretch>
            <a:fillRect/>
          </a:stretch>
        </p:blipFill>
        <p:spPr>
          <a:xfrm>
            <a:off x="11222931" y="5659815"/>
            <a:ext cx="964306" cy="1034296"/>
          </a:xfrm>
          <a:prstGeom prst="rect">
            <a:avLst/>
          </a:prstGeom>
        </p:spPr>
      </p:pic>
    </p:spTree>
    <p:extLst>
      <p:ext uri="{BB962C8B-B14F-4D97-AF65-F5344CB8AC3E}">
        <p14:creationId xmlns:p14="http://schemas.microsoft.com/office/powerpoint/2010/main" val="2283985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0ACCBA-E7AD-6EFF-B608-5685B6B58E98}"/>
              </a:ext>
            </a:extLst>
          </p:cNvPr>
          <p:cNvSpPr>
            <a:spLocks noGrp="1"/>
          </p:cNvSpPr>
          <p:nvPr>
            <p:ph idx="1"/>
          </p:nvPr>
        </p:nvSpPr>
        <p:spPr/>
        <p:txBody>
          <a:bodyPr>
            <a:normAutofit/>
          </a:bodyPr>
          <a:lstStyle/>
          <a:p>
            <a:pPr marL="0" indent="0">
              <a:buNone/>
            </a:pPr>
            <a:r>
              <a:rPr lang="en-US" sz="3200" b="1" dirty="0"/>
              <a:t>Questions? </a:t>
            </a:r>
          </a:p>
        </p:txBody>
      </p:sp>
      <p:sp>
        <p:nvSpPr>
          <p:cNvPr id="6" name="Rectangle 5">
            <a:extLst>
              <a:ext uri="{FF2B5EF4-FFF2-40B4-BE49-F238E27FC236}">
                <a16:creationId xmlns:a16="http://schemas.microsoft.com/office/drawing/2014/main" id="{B9604905-73BD-2BF5-CFEC-A494C44D4E55}"/>
              </a:ext>
            </a:extLst>
          </p:cNvPr>
          <p:cNvSpPr/>
          <p:nvPr/>
        </p:nvSpPr>
        <p:spPr>
          <a:xfrm rot="16200000">
            <a:off x="5688806" y="-5688806"/>
            <a:ext cx="814388" cy="12192000"/>
          </a:xfrm>
          <a:prstGeom prst="rect">
            <a:avLst/>
          </a:prstGeom>
          <a:solidFill>
            <a:srgbClr val="1A3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932C63-08C0-9758-936B-3A04F097BAE7}"/>
              </a:ext>
            </a:extLst>
          </p:cNvPr>
          <p:cNvSpPr/>
          <p:nvPr/>
        </p:nvSpPr>
        <p:spPr>
          <a:xfrm rot="16200000">
            <a:off x="5811996" y="-4953079"/>
            <a:ext cx="568008" cy="12192000"/>
          </a:xfrm>
          <a:prstGeom prst="rect">
            <a:avLst/>
          </a:prstGeom>
          <a:solidFill>
            <a:srgbClr val="DC4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diamond with white text and a drop of blood&#10;&#10;Description automatically generated">
            <a:extLst>
              <a:ext uri="{FF2B5EF4-FFF2-40B4-BE49-F238E27FC236}">
                <a16:creationId xmlns:a16="http://schemas.microsoft.com/office/drawing/2014/main" id="{2DA71619-5004-6EDD-A3CE-75CBF05C7AE4}"/>
              </a:ext>
            </a:extLst>
          </p:cNvPr>
          <p:cNvPicPr>
            <a:picLocks noChangeAspect="1"/>
          </p:cNvPicPr>
          <p:nvPr/>
        </p:nvPicPr>
        <p:blipFill>
          <a:blip r:embed="rId2"/>
          <a:stretch>
            <a:fillRect/>
          </a:stretch>
        </p:blipFill>
        <p:spPr>
          <a:xfrm>
            <a:off x="11222931" y="5659815"/>
            <a:ext cx="964306" cy="1034296"/>
          </a:xfrm>
          <a:prstGeom prst="rect">
            <a:avLst/>
          </a:prstGeom>
        </p:spPr>
      </p:pic>
      <p:pic>
        <p:nvPicPr>
          <p:cNvPr id="3" name="Picture 2" descr="Person with idea concept">
            <a:extLst>
              <a:ext uri="{FF2B5EF4-FFF2-40B4-BE49-F238E27FC236}">
                <a16:creationId xmlns:a16="http://schemas.microsoft.com/office/drawing/2014/main" id="{0EC20864-AA7E-F88F-D6F0-BEF33AD5F119}"/>
              </a:ext>
            </a:extLst>
          </p:cNvPr>
          <p:cNvPicPr>
            <a:picLocks noChangeAspect="1"/>
          </p:cNvPicPr>
          <p:nvPr/>
        </p:nvPicPr>
        <p:blipFill>
          <a:blip r:embed="rId3"/>
          <a:stretch>
            <a:fillRect/>
          </a:stretch>
        </p:blipFill>
        <p:spPr>
          <a:xfrm>
            <a:off x="3886200" y="1875592"/>
            <a:ext cx="6503294" cy="4335529"/>
          </a:xfrm>
          <a:prstGeom prst="rect">
            <a:avLst/>
          </a:prstGeom>
        </p:spPr>
      </p:pic>
    </p:spTree>
    <p:extLst>
      <p:ext uri="{BB962C8B-B14F-4D97-AF65-F5344CB8AC3E}">
        <p14:creationId xmlns:p14="http://schemas.microsoft.com/office/powerpoint/2010/main" val="24230608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CD341A8A1DAD42A3EEADE9F3365359" ma:contentTypeVersion="10" ma:contentTypeDescription="Create a new document." ma:contentTypeScope="" ma:versionID="0b7eafa61e959ee1e1f1bf8e409e26c4">
  <xsd:schema xmlns:xsd="http://www.w3.org/2001/XMLSchema" xmlns:xs="http://www.w3.org/2001/XMLSchema" xmlns:p="http://schemas.microsoft.com/office/2006/metadata/properties" xmlns:ns2="109f895b-dbc1-432e-a992-c3ce972e9566" xmlns:ns3="b3a31dc3-ec73-430c-af3c-0f619d4ecca5" targetNamespace="http://schemas.microsoft.com/office/2006/metadata/properties" ma:root="true" ma:fieldsID="8f1d1945adcdbc060a607a1dd7882b99" ns2:_="" ns3:_="">
    <xsd:import namespace="109f895b-dbc1-432e-a992-c3ce972e9566"/>
    <xsd:import namespace="b3a31dc3-ec73-430c-af3c-0f619d4ecc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9f895b-dbc1-432e-a992-c3ce972e95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aaa4945-97c0-460f-a253-ddddf5b83c2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3a31dc3-ec73-430c-af3c-0f619d4ecca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fc0e065-f79d-4163-8d94-addfd233b971}" ma:internalName="TaxCatchAll" ma:showField="CatchAllData" ma:web="b3a31dc3-ec73-430c-af3c-0f619d4ecc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09f895b-dbc1-432e-a992-c3ce972e9566">
      <Terms xmlns="http://schemas.microsoft.com/office/infopath/2007/PartnerControls"/>
    </lcf76f155ced4ddcb4097134ff3c332f>
    <TaxCatchAll xmlns="b3a31dc3-ec73-430c-af3c-0f619d4ecca5" xsi:nil="true"/>
  </documentManagement>
</p:properties>
</file>

<file path=customXml/itemProps1.xml><?xml version="1.0" encoding="utf-8"?>
<ds:datastoreItem xmlns:ds="http://schemas.openxmlformats.org/officeDocument/2006/customXml" ds:itemID="{A88B3513-5EFD-40F4-AC74-D937B6DD05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9f895b-dbc1-432e-a992-c3ce972e9566"/>
    <ds:schemaRef ds:uri="b3a31dc3-ec73-430c-af3c-0f619d4ecc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6443B91-ABF2-4A83-9925-34381FB436CB}">
  <ds:schemaRefs>
    <ds:schemaRef ds:uri="http://schemas.microsoft.com/sharepoint/v3/contenttype/forms"/>
  </ds:schemaRefs>
</ds:datastoreItem>
</file>

<file path=customXml/itemProps3.xml><?xml version="1.0" encoding="utf-8"?>
<ds:datastoreItem xmlns:ds="http://schemas.openxmlformats.org/officeDocument/2006/customXml" ds:itemID="{A9E1A927-DE02-4217-B924-4AB0CEAF5E9D}">
  <ds:schemaRefs>
    <ds:schemaRef ds:uri="http://schemas.microsoft.com/office/2006/documentManagement/types"/>
    <ds:schemaRef ds:uri="http://purl.org/dc/terms/"/>
    <ds:schemaRef ds:uri="http://schemas.microsoft.com/office/infopath/2007/PartnerControls"/>
    <ds:schemaRef ds:uri="http://purl.org/dc/elements/1.1/"/>
    <ds:schemaRef ds:uri="109f895b-dbc1-432e-a992-c3ce972e9566"/>
    <ds:schemaRef ds:uri="http://purl.org/dc/dcmitype/"/>
    <ds:schemaRef ds:uri="http://schemas.openxmlformats.org/package/2006/metadata/core-properties"/>
    <ds:schemaRef ds:uri="b3a31dc3-ec73-430c-af3c-0f619d4ecca5"/>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1639</TotalTime>
  <Words>1968</Words>
  <Application>Microsoft Macintosh PowerPoint</Application>
  <PresentationFormat>Widescreen</PresentationFormat>
  <Paragraphs>192</Paragraphs>
  <Slides>21</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QUPP RHD NIPT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QUPP RHD NIPT</dc:title>
  <dc:creator>Kristen Brown</dc:creator>
  <cp:lastModifiedBy>Kristen Brown</cp:lastModifiedBy>
  <cp:revision>5</cp:revision>
  <dcterms:created xsi:type="dcterms:W3CDTF">2023-08-23T00:26:41Z</dcterms:created>
  <dcterms:modified xsi:type="dcterms:W3CDTF">2023-11-01T02:46:44Z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0x01010053CD341A8A1DAD42A3EEADE9F3365359</vt:lpwstr>
  </property>
  <property fmtid="{D5CDD505-2E9C-101B-9397-08002B2CF9AE}" pid="3" name="MediaServiceImageTags">
    <vt:lpwstr/>
  </property>
</Properties>
</file>